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0" r:id="rId1"/>
  </p:sldMasterIdLst>
  <p:notesMasterIdLst>
    <p:notesMasterId r:id="rId37"/>
  </p:notesMasterIdLst>
  <p:sldIdLst>
    <p:sldId id="257" r:id="rId2"/>
    <p:sldId id="270" r:id="rId3"/>
    <p:sldId id="4693" r:id="rId4"/>
    <p:sldId id="4706" r:id="rId5"/>
    <p:sldId id="4721" r:id="rId6"/>
    <p:sldId id="4710" r:id="rId7"/>
    <p:sldId id="4723" r:id="rId8"/>
    <p:sldId id="4711" r:id="rId9"/>
    <p:sldId id="4713" r:id="rId10"/>
    <p:sldId id="4714" r:id="rId11"/>
    <p:sldId id="4715" r:id="rId12"/>
    <p:sldId id="4716" r:id="rId13"/>
    <p:sldId id="4725" r:id="rId14"/>
    <p:sldId id="4727" r:id="rId15"/>
    <p:sldId id="4726" r:id="rId16"/>
    <p:sldId id="4728" r:id="rId17"/>
    <p:sldId id="4712" r:id="rId18"/>
    <p:sldId id="4729" r:id="rId19"/>
    <p:sldId id="4730" r:id="rId20"/>
    <p:sldId id="4722" r:id="rId21"/>
    <p:sldId id="4731" r:id="rId22"/>
    <p:sldId id="4732" r:id="rId23"/>
    <p:sldId id="4718" r:id="rId24"/>
    <p:sldId id="4717" r:id="rId25"/>
    <p:sldId id="4695" r:id="rId26"/>
    <p:sldId id="4702" r:id="rId27"/>
    <p:sldId id="4707" r:id="rId28"/>
    <p:sldId id="4708" r:id="rId29"/>
    <p:sldId id="4709" r:id="rId30"/>
    <p:sldId id="4719" r:id="rId31"/>
    <p:sldId id="4733" r:id="rId32"/>
    <p:sldId id="4720" r:id="rId33"/>
    <p:sldId id="4734" r:id="rId34"/>
    <p:sldId id="4735" r:id="rId35"/>
    <p:sldId id="273"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45" autoAdjust="0"/>
    <p:restoredTop sz="94660"/>
  </p:normalViewPr>
  <p:slideViewPr>
    <p:cSldViewPr snapToGrid="0">
      <p:cViewPr varScale="1">
        <p:scale>
          <a:sx n="92" d="100"/>
          <a:sy n="92" d="100"/>
        </p:scale>
        <p:origin x="6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Light" panose="020F03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Light" panose="020F0302020204030204" pitchFamily="34" charset="0"/>
              </a:defRPr>
            </a:lvl1pPr>
          </a:lstStyle>
          <a:p>
            <a:fld id="{5CDF7F7E-F815-4845-9F25-6AA55375E7FC}" type="datetimeFigureOut">
              <a:rPr lang="en-US" smtClean="0"/>
              <a:pPr/>
              <a:t>1/5/2025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Light" panose="020F03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Light" panose="020F0302020204030204" pitchFamily="34" charset="0"/>
              </a:defRPr>
            </a:lvl1pPr>
          </a:lstStyle>
          <a:p>
            <a:fld id="{BD503204-0D85-4D43-9361-EE939A533DBE}" type="slidenum">
              <a:rPr lang="en-US" smtClean="0"/>
              <a:pPr/>
              <a:t>‹#›</a:t>
            </a:fld>
            <a:endParaRPr lang="en-US" dirty="0"/>
          </a:p>
        </p:txBody>
      </p:sp>
    </p:spTree>
    <p:extLst>
      <p:ext uri="{BB962C8B-B14F-4D97-AF65-F5344CB8AC3E}">
        <p14:creationId xmlns:p14="http://schemas.microsoft.com/office/powerpoint/2010/main" val="25497094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Light" panose="020F0302020204030204" pitchFamily="34" charset="0"/>
        <a:ea typeface="+mn-ea"/>
        <a:cs typeface="+mn-cs"/>
      </a:defRPr>
    </a:lvl1pPr>
    <a:lvl2pPr marL="457200" algn="l" defTabSz="914400" rtl="0" eaLnBrk="1" latinLnBrk="0" hangingPunct="1">
      <a:defRPr sz="1200" kern="1200">
        <a:solidFill>
          <a:schemeClr val="tx1"/>
        </a:solidFill>
        <a:latin typeface="Calibri Light" panose="020F0302020204030204" pitchFamily="34" charset="0"/>
        <a:ea typeface="+mn-ea"/>
        <a:cs typeface="+mn-cs"/>
      </a:defRPr>
    </a:lvl2pPr>
    <a:lvl3pPr marL="914400" algn="l" defTabSz="914400" rtl="0" eaLnBrk="1" latinLnBrk="0" hangingPunct="1">
      <a:defRPr sz="1200" kern="1200">
        <a:solidFill>
          <a:schemeClr val="tx1"/>
        </a:solidFill>
        <a:latin typeface="Calibri Light" panose="020F0302020204030204" pitchFamily="34" charset="0"/>
        <a:ea typeface="+mn-ea"/>
        <a:cs typeface="+mn-cs"/>
      </a:defRPr>
    </a:lvl3pPr>
    <a:lvl4pPr marL="1371600" algn="l" defTabSz="914400" rtl="0" eaLnBrk="1" latinLnBrk="0" hangingPunct="1">
      <a:defRPr sz="1200" kern="1200">
        <a:solidFill>
          <a:schemeClr val="tx1"/>
        </a:solidFill>
        <a:latin typeface="Calibri Light" panose="020F0302020204030204" pitchFamily="34" charset="0"/>
        <a:ea typeface="+mn-ea"/>
        <a:cs typeface="+mn-cs"/>
      </a:defRPr>
    </a:lvl4pPr>
    <a:lvl5pPr marL="1828800" algn="l" defTabSz="914400" rtl="0" eaLnBrk="1" latinLnBrk="0" hangingPunct="1">
      <a:defRPr sz="120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968608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334736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093709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Calibri Light" panose="020F0302020204030204" pitchFamily="34" charset="0"/>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Tree>
    <p:extLst>
      <p:ext uri="{BB962C8B-B14F-4D97-AF65-F5344CB8AC3E}">
        <p14:creationId xmlns:p14="http://schemas.microsoft.com/office/powerpoint/2010/main" val="170940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8924558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1224605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4414142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78655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556355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6"/>
        <p:cNvGrpSpPr/>
        <p:nvPr/>
      </p:nvGrpSpPr>
      <p:grpSpPr>
        <a:xfrm>
          <a:off x="0" y="0"/>
          <a:ext cx="0" cy="0"/>
          <a:chOff x="0" y="0"/>
          <a:chExt cx="0" cy="0"/>
        </a:xfrm>
      </p:grpSpPr>
      <p:sp>
        <p:nvSpPr>
          <p:cNvPr id="17" name="Google Shape;17;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Calibri Light" panose="020F0302020204030204" pitchFamily="34" charset="0"/>
                <a:cs typeface="Calibri Light" panose="020F03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extLst>
      <p:ext uri="{BB962C8B-B14F-4D97-AF65-F5344CB8AC3E}">
        <p14:creationId xmlns:p14="http://schemas.microsoft.com/office/powerpoint/2010/main" val="32945049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2228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3220390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BE7BA9-91CD-41CC-B7FA-68F96BC9FFCB}" type="datetimeFigureOut">
              <a:rPr lang="en-US" smtClean="0"/>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342352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BE7BA9-91CD-41CC-B7FA-68F96BC9FFCB}" type="datetimeFigureOut">
              <a:rPr lang="en-US" smtClean="0"/>
              <a:t>1/5/2025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496319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2289358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659891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2BE7BA9-91CD-41CC-B7FA-68F96BC9FFCB}" type="datetimeFigureOut">
              <a:rPr lang="en-US" smtClean="0"/>
              <a:t>1/5/2025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526392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1/5/2025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extLst>
      <p:ext uri="{BB962C8B-B14F-4D97-AF65-F5344CB8AC3E}">
        <p14:creationId xmlns:p14="http://schemas.microsoft.com/office/powerpoint/2010/main" val="13741002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Calibri Light" panose="020F0302020204030204" pitchFamily="34" charset="0"/>
              </a:defRPr>
            </a:lvl1pPr>
          </a:lstStyle>
          <a:p>
            <a:fld id="{D2BE7BA9-91CD-41CC-B7FA-68F96BC9FFCB}" type="datetimeFigureOut">
              <a:rPr lang="en-US" smtClean="0"/>
              <a:pPr/>
              <a:t>1/5/2025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Calibri Light" panose="020F0302020204030204" pitchFamily="34" charset="0"/>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Calibri Light" panose="020F0302020204030204" pitchFamily="34" charset="0"/>
              </a:defRPr>
            </a:lvl1pPr>
          </a:lstStyle>
          <a:p>
            <a:fld id="{028FF577-10E9-484E-8F87-B30A3AFE558A}" type="slidenum">
              <a:rPr lang="en-US" smtClean="0"/>
              <a:pPr/>
              <a:t>‹#›</a:t>
            </a:fld>
            <a:endParaRPr lang="en-US" dirty="0"/>
          </a:p>
        </p:txBody>
      </p:sp>
    </p:spTree>
    <p:extLst>
      <p:ext uri="{BB962C8B-B14F-4D97-AF65-F5344CB8AC3E}">
        <p14:creationId xmlns:p14="http://schemas.microsoft.com/office/powerpoint/2010/main" val="2926321463"/>
      </p:ext>
    </p:extLst>
  </p:cSld>
  <p:clrMap bg1="dk1" tx1="lt1" bg2="dk2" tx2="lt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 id="2147483692" r:id="rId12"/>
    <p:sldLayoutId id="2147483693" r:id="rId13"/>
    <p:sldLayoutId id="2147483694" r:id="rId14"/>
    <p:sldLayoutId id="2147483695" r:id="rId15"/>
    <p:sldLayoutId id="2147483696" r:id="rId16"/>
    <p:sldLayoutId id="2147483697" r:id="rId17"/>
    <p:sldLayoutId id="2147483698" r:id="rId18"/>
  </p:sldLayoutIdLst>
  <p:txStyles>
    <p:titleStyle>
      <a:lvl1pPr algn="l" defTabSz="457200" rtl="0" eaLnBrk="1" latinLnBrk="0" hangingPunct="1">
        <a:spcBef>
          <a:spcPct val="0"/>
        </a:spcBef>
        <a:buNone/>
        <a:defRPr sz="4200" b="0" i="0" kern="1200">
          <a:solidFill>
            <a:schemeClr val="tx2"/>
          </a:solidFill>
          <a:latin typeface="Calibri Light" panose="020F03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Calibri Light" panose="020F0302020204030204" pitchFamily="34" charset="0"/>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Calibri Light" panose="020F0302020204030204" pitchFamily="34" charset="0"/>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Calibri Light" panose="020F0302020204030204" pitchFamily="34" charset="0"/>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hpo.jax.org/browse/term/HP:0001631" TargetMode="Externa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
          <p:cNvSpPr txBox="1"/>
          <p:nvPr/>
        </p:nvSpPr>
        <p:spPr>
          <a:xfrm>
            <a:off x="1036320" y="2314683"/>
            <a:ext cx="10226040" cy="1342917"/>
          </a:xfrm>
          <a:prstGeom prst="rect">
            <a:avLst/>
          </a:prstGeom>
          <a:noFill/>
          <a:ln>
            <a:noFill/>
          </a:ln>
        </p:spPr>
        <p:txBody>
          <a:bodyPr spcFirstLastPara="1" wrap="square" lIns="28400" tIns="28400" rIns="28400" bIns="28400" anchor="ctr" anchorCtr="0">
            <a:noAutofit/>
          </a:bodyPr>
          <a:lstStyle/>
          <a:p>
            <a:pPr algn="ctr">
              <a:spcBef>
                <a:spcPts val="133"/>
              </a:spcBef>
              <a:buClr>
                <a:schemeClr val="dk1"/>
              </a:buClr>
              <a:buSzPts val="1100"/>
            </a:pPr>
            <a:r>
              <a:rPr lang="en-GB" sz="6000" b="1" dirty="0">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GENETIC DISORDER, HPO, OMIM and </a:t>
            </a:r>
            <a:r>
              <a:rPr lang="en-GB" sz="6000" b="1" dirty="0" err="1">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ClinVar</a:t>
            </a:r>
            <a:endParaRPr lang="vi-VN" sz="6000" dirty="0">
              <a:latin typeface="Calibri Light" panose="020F0302020204030204" pitchFamily="34" charset="0"/>
              <a:cs typeface="Calibri Light" panose="020F0302020204030204" pitchFamily="34" charset="0"/>
            </a:endParaRPr>
          </a:p>
        </p:txBody>
      </p:sp>
      <p:sp>
        <p:nvSpPr>
          <p:cNvPr id="67" name="Google Shape;67;p1"/>
          <p:cNvSpPr txBox="1"/>
          <p:nvPr/>
        </p:nvSpPr>
        <p:spPr>
          <a:xfrm>
            <a:off x="5437414" y="4457608"/>
            <a:ext cx="5459186" cy="1169525"/>
          </a:xfrm>
          <a:prstGeom prst="rect">
            <a:avLst/>
          </a:prstGeom>
          <a:noFill/>
          <a:ln>
            <a:noFill/>
          </a:ln>
        </p:spPr>
        <p:txBody>
          <a:bodyPr spcFirstLastPara="1" wrap="square" lIns="60950" tIns="30467" rIns="60950" bIns="30467" anchor="t" anchorCtr="0">
            <a:spAutoFit/>
          </a:bodyPr>
          <a:lstStyle/>
          <a:p>
            <a:pPr algn="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Jan 05 2025</a:t>
            </a:r>
          </a:p>
          <a:p>
            <a:pPr algn="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Giảng</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sz="2400"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viên</a:t>
            </a:r>
            <a:r>
              <a:rPr lang="en-US" sz="2400"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TS. Lưu Phúc Lợi</a:t>
            </a:r>
          </a:p>
          <a:p>
            <a:pPr algn="r"/>
            <a:r>
              <a:rPr lang="en-US" sz="2400" b="1" dirty="0">
                <a:solidFill>
                  <a:schemeClr val="lt1"/>
                </a:solidFill>
                <a:latin typeface="Calibri Light" panose="020F0302020204030204" pitchFamily="34" charset="0"/>
                <a:cs typeface="Calibri Light" panose="020F0302020204030204" pitchFamily="34" charset="0"/>
                <a:sym typeface="Calibri"/>
              </a:rPr>
              <a:t>Luu.p.loi@googlemail.com</a:t>
            </a:r>
            <a:endParaRPr sz="1200" dirty="0">
              <a:latin typeface="Calibri Light" panose="020F0302020204030204" pitchFamily="34" charset="0"/>
              <a:cs typeface="Calibri Light" panose="020F030202020403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CC437C-BD18-BA46-81A4-F1228DEC6FB3}"/>
              </a:ext>
            </a:extLst>
          </p:cNvPr>
          <p:cNvPicPr>
            <a:picLocks noChangeAspect="1"/>
          </p:cNvPicPr>
          <p:nvPr/>
        </p:nvPicPr>
        <p:blipFill>
          <a:blip r:embed="rId2"/>
          <a:stretch>
            <a:fillRect/>
          </a:stretch>
        </p:blipFill>
        <p:spPr>
          <a:xfrm>
            <a:off x="893618" y="0"/>
            <a:ext cx="10404764" cy="6858000"/>
          </a:xfrm>
          <a:prstGeom prst="rect">
            <a:avLst/>
          </a:prstGeom>
        </p:spPr>
      </p:pic>
      <p:sp>
        <p:nvSpPr>
          <p:cNvPr id="5" name="TextBox 4">
            <a:extLst>
              <a:ext uri="{FF2B5EF4-FFF2-40B4-BE49-F238E27FC236}">
                <a16:creationId xmlns:a16="http://schemas.microsoft.com/office/drawing/2014/main" id="{D0092AA2-F3E5-C45B-5AF5-8F0A03922AD2}"/>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9303150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9A9B3FA-CE18-2527-F7C0-CC8EEF38B942}"/>
              </a:ext>
            </a:extLst>
          </p:cNvPr>
          <p:cNvPicPr>
            <a:picLocks noChangeAspect="1"/>
          </p:cNvPicPr>
          <p:nvPr/>
        </p:nvPicPr>
        <p:blipFill>
          <a:blip r:embed="rId2"/>
          <a:stretch>
            <a:fillRect/>
          </a:stretch>
        </p:blipFill>
        <p:spPr>
          <a:xfrm>
            <a:off x="1374588" y="23904"/>
            <a:ext cx="9511126" cy="6809101"/>
          </a:xfrm>
          <a:prstGeom prst="rect">
            <a:avLst/>
          </a:prstGeom>
        </p:spPr>
      </p:pic>
      <p:sp>
        <p:nvSpPr>
          <p:cNvPr id="5" name="TextBox 4">
            <a:extLst>
              <a:ext uri="{FF2B5EF4-FFF2-40B4-BE49-F238E27FC236}">
                <a16:creationId xmlns:a16="http://schemas.microsoft.com/office/drawing/2014/main" id="{852CB4BB-9E96-D7C2-B399-27D74315FE70}"/>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9294077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4BE5AC4-4B04-07F3-0B9B-B73C62876AD5}"/>
              </a:ext>
            </a:extLst>
          </p:cNvPr>
          <p:cNvPicPr>
            <a:picLocks noChangeAspect="1"/>
          </p:cNvPicPr>
          <p:nvPr/>
        </p:nvPicPr>
        <p:blipFill>
          <a:blip r:embed="rId2"/>
          <a:stretch>
            <a:fillRect/>
          </a:stretch>
        </p:blipFill>
        <p:spPr>
          <a:xfrm>
            <a:off x="2221755" y="0"/>
            <a:ext cx="7748489" cy="6858000"/>
          </a:xfrm>
          <a:prstGeom prst="rect">
            <a:avLst/>
          </a:prstGeom>
        </p:spPr>
      </p:pic>
      <p:sp>
        <p:nvSpPr>
          <p:cNvPr id="5" name="TextBox 4">
            <a:extLst>
              <a:ext uri="{FF2B5EF4-FFF2-40B4-BE49-F238E27FC236}">
                <a16:creationId xmlns:a16="http://schemas.microsoft.com/office/drawing/2014/main" id="{103763DA-8406-2A2A-AA53-AD644B198424}"/>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4112556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1400530"/>
          </a:xfrm>
        </p:spPr>
        <p:txBody>
          <a:bodyPr/>
          <a:lstStyle/>
          <a:p>
            <a:r>
              <a:rPr lang="en-GB" sz="4000" b="1" dirty="0"/>
              <a:t>Chromosome diseases, examples</a:t>
            </a:r>
            <a:endParaRPr lang="en-US" sz="4000" dirty="0"/>
          </a:p>
        </p:txBody>
      </p:sp>
      <p:sp>
        <p:nvSpPr>
          <p:cNvPr id="3" name="Content Placeholder 2">
            <a:extLst>
              <a:ext uri="{FF2B5EF4-FFF2-40B4-BE49-F238E27FC236}">
                <a16:creationId xmlns:a16="http://schemas.microsoft.com/office/drawing/2014/main" id="{52159AC0-DC24-D4A4-615B-215BE8B352DD}"/>
              </a:ext>
            </a:extLst>
          </p:cNvPr>
          <p:cNvSpPr>
            <a:spLocks noGrp="1"/>
          </p:cNvSpPr>
          <p:nvPr>
            <p:ph idx="1"/>
          </p:nvPr>
        </p:nvSpPr>
        <p:spPr>
          <a:xfrm>
            <a:off x="881639" y="1531987"/>
            <a:ext cx="10163205" cy="4558471"/>
          </a:xfrm>
        </p:spPr>
        <p:txBody>
          <a:bodyPr>
            <a:normAutofit fontScale="92500" lnSpcReduction="10000"/>
          </a:bodyPr>
          <a:lstStyle/>
          <a:p>
            <a:pPr algn="just">
              <a:lnSpc>
                <a:spcPct val="110000"/>
              </a:lnSpc>
            </a:pPr>
            <a:r>
              <a:rPr lang="en-GB" dirty="0"/>
              <a:t>Down syndrome: Also known as trisomy 21, this is the most common chromosomal disorder and occurs when a person has three copies of chromosome 21 instead of two </a:t>
            </a:r>
          </a:p>
          <a:p>
            <a:pPr algn="just">
              <a:lnSpc>
                <a:spcPct val="110000"/>
              </a:lnSpc>
            </a:pPr>
            <a:r>
              <a:rPr lang="en-GB" dirty="0"/>
              <a:t>Turner syndrome: A monosomy, or the absence of a chromosome, that occurs when a female is born with only one X chromosome </a:t>
            </a:r>
          </a:p>
          <a:p>
            <a:pPr algn="just">
              <a:lnSpc>
                <a:spcPct val="110000"/>
              </a:lnSpc>
            </a:pPr>
            <a:r>
              <a:rPr lang="en-GB" dirty="0"/>
              <a:t>Prader-Willi syndrome: A disease caused by uniparental </a:t>
            </a:r>
            <a:r>
              <a:rPr lang="en-GB" dirty="0" err="1"/>
              <a:t>disomy</a:t>
            </a:r>
            <a:r>
              <a:rPr lang="en-GB" dirty="0"/>
              <a:t>, which is when a person inherits two pairs of a homologous chromosome from one parent and no copy from the other </a:t>
            </a:r>
          </a:p>
          <a:p>
            <a:pPr algn="just">
              <a:lnSpc>
                <a:spcPct val="110000"/>
              </a:lnSpc>
            </a:pPr>
            <a:r>
              <a:rPr lang="en-GB" dirty="0"/>
              <a:t>Edward's syndrome: Also known as trisomy 18, this is the second most common trisomy after Down syndrome </a:t>
            </a:r>
          </a:p>
          <a:p>
            <a:pPr algn="just">
              <a:lnSpc>
                <a:spcPct val="110000"/>
              </a:lnSpc>
            </a:pPr>
            <a:r>
              <a:rPr lang="en-GB" dirty="0"/>
              <a:t>Patau Syndrome: Also known as trisomy 13, this is the third most common trisomy after Down syndrome and Edward's syndrome</a:t>
            </a:r>
          </a:p>
          <a:p>
            <a:pPr algn="just">
              <a:lnSpc>
                <a:spcPct val="110000"/>
              </a:lnSpc>
            </a:pPr>
            <a:r>
              <a:rPr lang="en-GB" dirty="0"/>
              <a:t>13q deletion syndrome: A rare chromosomal disorder </a:t>
            </a:r>
          </a:p>
          <a:p>
            <a:pPr algn="just">
              <a:lnSpc>
                <a:spcPct val="110000"/>
              </a:lnSpc>
            </a:pPr>
            <a:r>
              <a:rPr lang="en-GB" dirty="0"/>
              <a:t>18q deletion syndrome: A common syndrome that occurs in about 1 in 10,000 live births </a:t>
            </a:r>
            <a:endParaRPr lang="en-US" dirty="0"/>
          </a:p>
        </p:txBody>
      </p:sp>
      <p:sp>
        <p:nvSpPr>
          <p:cNvPr id="5" name="TextBox 4">
            <a:extLst>
              <a:ext uri="{FF2B5EF4-FFF2-40B4-BE49-F238E27FC236}">
                <a16:creationId xmlns:a16="http://schemas.microsoft.com/office/drawing/2014/main" id="{DAAAA96B-CE9B-E7F9-E48A-F4ED261A49FA}"/>
              </a:ext>
            </a:extLst>
          </p:cNvPr>
          <p:cNvSpPr txBox="1"/>
          <p:nvPr/>
        </p:nvSpPr>
        <p:spPr>
          <a:xfrm>
            <a:off x="4860174" y="6318658"/>
            <a:ext cx="6096000" cy="307777"/>
          </a:xfrm>
          <a:prstGeom prst="rect">
            <a:avLst/>
          </a:prstGeom>
          <a:noFill/>
        </p:spPr>
        <p:txBody>
          <a:bodyPr wrap="square">
            <a:spAutoFit/>
          </a:bodyPr>
          <a:lstStyle/>
          <a:p>
            <a:pPr algn="r"/>
            <a:r>
              <a:rPr lang="en-US" sz="1400" dirty="0">
                <a:latin typeface="Calibri Light" panose="020F0302020204030204" pitchFamily="34" charset="0"/>
              </a:rPr>
              <a:t>https://www.ncbi.nlm.nih.gov/books/NBK557691/</a:t>
            </a:r>
          </a:p>
        </p:txBody>
      </p:sp>
    </p:spTree>
    <p:extLst>
      <p:ext uri="{BB962C8B-B14F-4D97-AF65-F5344CB8AC3E}">
        <p14:creationId xmlns:p14="http://schemas.microsoft.com/office/powerpoint/2010/main" val="1234358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192123"/>
            <a:ext cx="10963998" cy="694438"/>
          </a:xfrm>
        </p:spPr>
        <p:txBody>
          <a:bodyPr/>
          <a:lstStyle/>
          <a:p>
            <a:r>
              <a:rPr lang="en-GB" sz="4000" b="1" dirty="0"/>
              <a:t>Genetic diseases of somatic cells</a:t>
            </a:r>
            <a:endParaRPr lang="en-US" sz="40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1745674" y="6451661"/>
            <a:ext cx="9832326" cy="261610"/>
          </a:xfrm>
          <a:prstGeom prst="rect">
            <a:avLst/>
          </a:prstGeom>
          <a:noFill/>
        </p:spPr>
        <p:txBody>
          <a:bodyPr wrap="square">
            <a:spAutoFit/>
          </a:bodyPr>
          <a:lstStyle/>
          <a:p>
            <a:pPr algn="r"/>
            <a:r>
              <a:rPr lang="en-US" sz="1100" dirty="0">
                <a:latin typeface="Calibri Light" panose="020F0302020204030204" pitchFamily="34" charset="0"/>
              </a:rPr>
              <a:t>https://old-ib.bioninja.com.au/standard-level/topic-3-genetics/33-meiosis/somatic-vs-germline-mutatio.html</a:t>
            </a:r>
          </a:p>
        </p:txBody>
      </p:sp>
      <p:pic>
        <p:nvPicPr>
          <p:cNvPr id="2050" name="Picture 2" descr="somatic vs germline">
            <a:extLst>
              <a:ext uri="{FF2B5EF4-FFF2-40B4-BE49-F238E27FC236}">
                <a16:creationId xmlns:a16="http://schemas.microsoft.com/office/drawing/2014/main" id="{3A55539F-DA4C-2D1B-CD66-F6B90D1FE6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00795" y="1043193"/>
            <a:ext cx="6057900" cy="535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65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r>
              <a:rPr lang="en-GB" sz="3600" b="1" dirty="0"/>
              <a:t>Genetic diseases of somatic cells, example: cancer</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latin typeface="Calibri Light" panose="020F0302020204030204" pitchFamily="34" charset="0"/>
              </a:rPr>
              <a:t>https://doi.org/10.1016/j.ccell.2020.11.002</a:t>
            </a:r>
          </a:p>
        </p:txBody>
      </p:sp>
      <p:sp>
        <p:nvSpPr>
          <p:cNvPr id="8" name="TextBox 7">
            <a:extLst>
              <a:ext uri="{FF2B5EF4-FFF2-40B4-BE49-F238E27FC236}">
                <a16:creationId xmlns:a16="http://schemas.microsoft.com/office/drawing/2014/main" id="{B70E1556-9339-8C26-3CCD-FC889075FFD9}"/>
              </a:ext>
            </a:extLst>
          </p:cNvPr>
          <p:cNvSpPr txBox="1"/>
          <p:nvPr/>
        </p:nvSpPr>
        <p:spPr>
          <a:xfrm>
            <a:off x="8079971" y="1285973"/>
            <a:ext cx="3718560" cy="4293483"/>
          </a:xfrm>
          <a:prstGeom prst="rect">
            <a:avLst/>
          </a:prstGeom>
          <a:noFill/>
        </p:spPr>
        <p:txBody>
          <a:bodyPr wrap="square">
            <a:spAutoFit/>
          </a:bodyPr>
          <a:lstStyle/>
          <a:p>
            <a:pPr algn="just"/>
            <a:r>
              <a:rPr lang="en-GB" sz="1300" b="1" i="0" dirty="0">
                <a:effectLst/>
                <a:latin typeface="Calibri Light" panose="020F0302020204030204" pitchFamily="34" charset="0"/>
              </a:rPr>
              <a:t>Landscape of Somatic Mutations in Human Adult Tissues</a:t>
            </a:r>
          </a:p>
          <a:p>
            <a:pPr algn="just"/>
            <a:endParaRPr lang="en-GB" sz="1300" b="0" i="0" dirty="0">
              <a:effectLst/>
              <a:latin typeface="Calibri Light" panose="020F0302020204030204" pitchFamily="34" charset="0"/>
            </a:endParaRPr>
          </a:p>
          <a:p>
            <a:pPr marL="228600" indent="-228600" algn="just">
              <a:buAutoNum type="alphaUcParenBoth"/>
            </a:pPr>
            <a:r>
              <a:rPr lang="en-GB" sz="1300" b="0" i="0" dirty="0">
                <a:effectLst/>
                <a:latin typeface="Calibri Light" panose="020F0302020204030204" pitchFamily="34" charset="0"/>
              </a:rPr>
              <a:t> Schematics of cancer initiation and progression. The initial driver events that lead to </a:t>
            </a:r>
            <a:r>
              <a:rPr lang="en-GB" sz="1300" b="0" i="0" dirty="0" err="1">
                <a:effectLst/>
                <a:latin typeface="Calibri Light" panose="020F0302020204030204" pitchFamily="34" charset="0"/>
              </a:rPr>
              <a:t>tumor</a:t>
            </a:r>
            <a:r>
              <a:rPr lang="en-GB" sz="1300" b="0" i="0" dirty="0">
                <a:effectLst/>
                <a:latin typeface="Calibri Light" panose="020F0302020204030204" pitchFamily="34" charset="0"/>
              </a:rPr>
              <a:t> formation starting from normal cells are currently mostly unknown.</a:t>
            </a:r>
          </a:p>
          <a:p>
            <a:pPr marL="228600" indent="-228600" algn="just">
              <a:buAutoNum type="alphaUcParenBoth"/>
            </a:pPr>
            <a:r>
              <a:rPr lang="en-US" sz="1300" dirty="0">
                <a:latin typeface="Calibri Light" panose="020F0302020204030204" pitchFamily="34" charset="0"/>
              </a:rPr>
              <a:t> Mutated genes under positive selection (Brunner et al., 2019; Lawson et al., 2020; Lee-Six et al., 2019; </a:t>
            </a:r>
            <a:r>
              <a:rPr lang="en-US" sz="1300" dirty="0" err="1">
                <a:latin typeface="Calibri Light" panose="020F0302020204030204" pitchFamily="34" charset="0"/>
              </a:rPr>
              <a:t>Martincorena</a:t>
            </a:r>
            <a:r>
              <a:rPr lang="en-US" sz="1300" dirty="0">
                <a:latin typeface="Calibri Light" panose="020F0302020204030204" pitchFamily="34" charset="0"/>
              </a:rPr>
              <a:t> et al., 2015, 2018; Moore et al., 2020; </a:t>
            </a:r>
            <a:r>
              <a:rPr lang="en-US" sz="1300" dirty="0" err="1">
                <a:latin typeface="Calibri Light" panose="020F0302020204030204" pitchFamily="34" charset="0"/>
              </a:rPr>
              <a:t>Olafsson</a:t>
            </a:r>
            <a:r>
              <a:rPr lang="en-US" sz="1300" dirty="0">
                <a:latin typeface="Calibri Light" panose="020F0302020204030204" pitchFamily="34" charset="0"/>
              </a:rPr>
              <a:t> et al., 2020; Yokoyama et al., 2019) or frequently mutated (</a:t>
            </a:r>
            <a:r>
              <a:rPr lang="en-US" sz="1300" dirty="0" err="1">
                <a:latin typeface="Calibri Light" panose="020F0302020204030204" pitchFamily="34" charset="0"/>
              </a:rPr>
              <a:t>Anglesio</a:t>
            </a:r>
            <a:r>
              <a:rPr lang="en-US" sz="1300" dirty="0">
                <a:latin typeface="Calibri Light" panose="020F0302020204030204" pitchFamily="34" charset="0"/>
              </a:rPr>
              <a:t> et al., 2017; Lac et al., 2019a, 2019b; Lee-Six et al., 2019; </a:t>
            </a:r>
            <a:r>
              <a:rPr lang="en-US" sz="1300" dirty="0" err="1">
                <a:latin typeface="Calibri Light" panose="020F0302020204030204" pitchFamily="34" charset="0"/>
              </a:rPr>
              <a:t>Suda</a:t>
            </a:r>
            <a:r>
              <a:rPr lang="en-US" sz="1300" dirty="0">
                <a:latin typeface="Calibri Light" panose="020F0302020204030204" pitchFamily="34" charset="0"/>
              </a:rPr>
              <a:t> et al., 2018; Yokoyama et al., 2019; Zhu et al., 2019) in the human adult tissues that have been screened so far.</a:t>
            </a:r>
          </a:p>
          <a:p>
            <a:pPr marL="228600" indent="-228600" algn="just">
              <a:buAutoNum type="alphaUcParenBoth"/>
            </a:pPr>
            <a:r>
              <a:rPr lang="en-US" sz="1300" dirty="0">
                <a:latin typeface="Calibri Light" panose="020F0302020204030204" pitchFamily="34" charset="0"/>
              </a:rPr>
              <a:t> List of genes under positive selection or frequently mutated in at least two tissues. Cancer genes were derived from the Network of Cancer Genes (http://ncg.kcl.ac.uk/) (</a:t>
            </a:r>
            <a:r>
              <a:rPr lang="en-US" sz="1300" dirty="0" err="1">
                <a:latin typeface="Calibri Light" panose="020F0302020204030204" pitchFamily="34" charset="0"/>
              </a:rPr>
              <a:t>Repana</a:t>
            </a:r>
            <a:r>
              <a:rPr lang="en-US" sz="1300" dirty="0">
                <a:latin typeface="Calibri Light" panose="020F0302020204030204" pitchFamily="34" charset="0"/>
              </a:rPr>
              <a:t> et al., 2019).</a:t>
            </a:r>
          </a:p>
        </p:txBody>
      </p:sp>
      <p:pic>
        <p:nvPicPr>
          <p:cNvPr id="1028" name="Picture 4">
            <a:extLst>
              <a:ext uri="{FF2B5EF4-FFF2-40B4-BE49-F238E27FC236}">
                <a16:creationId xmlns:a16="http://schemas.microsoft.com/office/drawing/2014/main" id="{EA14BD1A-8AB1-4757-F0C7-BF02FA661D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1224271"/>
            <a:ext cx="7229475" cy="5248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78345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1400530"/>
          </a:xfrm>
        </p:spPr>
        <p:txBody>
          <a:bodyPr/>
          <a:lstStyle/>
          <a:p>
            <a:r>
              <a:rPr lang="en-GB" sz="3600" b="1" dirty="0"/>
              <a:t>Genetic diseases of somatic cells, example: epilepsy</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4860174" y="6318658"/>
            <a:ext cx="6096000" cy="307777"/>
          </a:xfrm>
          <a:prstGeom prst="rect">
            <a:avLst/>
          </a:prstGeom>
          <a:noFill/>
        </p:spPr>
        <p:txBody>
          <a:bodyPr wrap="square">
            <a:spAutoFit/>
          </a:bodyPr>
          <a:lstStyle/>
          <a:p>
            <a:pPr algn="r"/>
            <a:r>
              <a:rPr lang="en-US" sz="1400" dirty="0">
                <a:latin typeface="Calibri Light" panose="020F0302020204030204" pitchFamily="34" charset="0"/>
              </a:rPr>
              <a:t>https://pmc.ncbi.nlm.nih.gov/articles/PMC3909954/</a:t>
            </a:r>
          </a:p>
        </p:txBody>
      </p:sp>
      <p:pic>
        <p:nvPicPr>
          <p:cNvPr id="1026" name="Picture 2" descr="Fig. 1">
            <a:extLst>
              <a:ext uri="{FF2B5EF4-FFF2-40B4-BE49-F238E27FC236}">
                <a16:creationId xmlns:a16="http://schemas.microsoft.com/office/drawing/2014/main" id="{8FD704B0-A8FC-2B9A-D6BE-635702D3ED8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481" y="1454120"/>
            <a:ext cx="4843549" cy="461348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B70E1556-9339-8C26-3CCD-FC889075FFD9}"/>
              </a:ext>
            </a:extLst>
          </p:cNvPr>
          <p:cNvSpPr txBox="1"/>
          <p:nvPr/>
        </p:nvSpPr>
        <p:spPr>
          <a:xfrm>
            <a:off x="5702531" y="1452228"/>
            <a:ext cx="6096000" cy="4293483"/>
          </a:xfrm>
          <a:prstGeom prst="rect">
            <a:avLst/>
          </a:prstGeom>
          <a:noFill/>
        </p:spPr>
        <p:txBody>
          <a:bodyPr wrap="square">
            <a:spAutoFit/>
          </a:bodyPr>
          <a:lstStyle/>
          <a:p>
            <a:pPr algn="just"/>
            <a:r>
              <a:rPr lang="en-GB" sz="1050" b="0" i="0" dirty="0">
                <a:effectLst/>
                <a:latin typeface="Calibri Light" panose="020F0302020204030204" pitchFamily="34" charset="0"/>
              </a:rPr>
              <a:t>(A) A heterozygous mutation is inherited from one parent. This mechanism is typical of autosomal dominant epilepsy. In this example, the mutation originally presented in the mother, whose oocytes in turn carry the mutation. (The mutation arose during gametogenesis in one of the parents of the mother, top left.) It is present in the zygote and thus all cells of the affected child. (B) This axial T1-weighted image from a MRI study of a patient with inherited epilepsy appears normal. Individuals with dominantly inherited epilepsies caused by mutations in genes encoding ion channels, for example, have normal neuroimaging studies despite every cell carrying a mutation. (C) A de novo mutation may arise sporadically during gametogenesis, in this case spermatogenesis. This mechanism of mutation would be typical of a de novo mutation in the gene SCN1A associated with severe myoclonic epilepsy of infancy or LIS1 associated with lissencephaly. Even though every cell in the individual carries the mutation, the predominant effects of the mutation depend on the distribution of gene expression; in these examples, the brain is primarily affected. (D) An axial T2-weighted MRI image shows the severe </a:t>
            </a:r>
            <a:r>
              <a:rPr lang="en-GB" sz="1050" b="0" i="0" dirty="0" err="1">
                <a:effectLst/>
                <a:latin typeface="Calibri Light" panose="020F0302020204030204" pitchFamily="34" charset="0"/>
              </a:rPr>
              <a:t>gyral</a:t>
            </a:r>
            <a:r>
              <a:rPr lang="en-GB" sz="1050" b="0" i="0" dirty="0">
                <a:effectLst/>
                <a:latin typeface="Calibri Light" panose="020F0302020204030204" pitchFamily="34" charset="0"/>
              </a:rPr>
              <a:t> simplification—more pronounced posteriorly (the bottom of the figure)—that is associated with mutations in the gene LIS1. (E) An early post-zygotic mutation results in a mutation present in most or all tissues of the organism (including the leukocytes, which are generally assayed for clinical genetic testing) but in a mosaic fashion, with only a portion of all cells in each tissue </a:t>
            </a:r>
            <a:r>
              <a:rPr lang="en-GB" sz="1050" b="0" i="0" dirty="0" err="1">
                <a:effectLst/>
                <a:latin typeface="Calibri Light" panose="020F0302020204030204" pitchFamily="34" charset="0"/>
              </a:rPr>
              <a:t>harboring</a:t>
            </a:r>
            <a:r>
              <a:rPr lang="en-GB" sz="1050" b="0" i="0" dirty="0">
                <a:effectLst/>
                <a:latin typeface="Calibri Light" panose="020F0302020204030204" pitchFamily="34" charset="0"/>
              </a:rPr>
              <a:t> the mutation. This pattern, illustrated by the axial T1-weighted image in (F), has been observed in mosaic cases of double cortex syndrome involving the gene DCX. Visible is the extra band of </a:t>
            </a:r>
            <a:r>
              <a:rPr lang="en-GB" sz="1050" b="0" i="0" dirty="0" err="1">
                <a:effectLst/>
                <a:latin typeface="Calibri Light" panose="020F0302020204030204" pitchFamily="34" charset="0"/>
              </a:rPr>
              <a:t>gray</a:t>
            </a:r>
            <a:r>
              <a:rPr lang="en-GB" sz="1050" b="0" i="0" dirty="0">
                <a:effectLst/>
                <a:latin typeface="Calibri Light" panose="020F0302020204030204" pitchFamily="34" charset="0"/>
              </a:rPr>
              <a:t> matter underlying the normal-appearing outer aspect of the cerebral cortex. Because DCX is required for normal migration of neurons from the ventricular region deep in the brain to the superficial cortex, the cells carrying the DCX mutation only migrate about halfway to the cortex and then arrest their migration. (G) A late post-zygotic mutation will be present in only certain tissues in a mosaic fashion, in this case apparently in half of the brain. This is the pattern observed in some cases of HMG with somatic mosaic point mutations in AKT3 and other related genes and somatic mosaic increase of copy number of chromosome 1q. (H) This axial T2-weighted MRI image shows right-sided HMG, characterized here by enlargement of the right hemisphere, abnormally thick and dark-appearing </a:t>
            </a:r>
            <a:r>
              <a:rPr lang="en-GB" sz="1050" b="0" i="0" dirty="0" err="1">
                <a:effectLst/>
                <a:latin typeface="Calibri Light" panose="020F0302020204030204" pitchFamily="34" charset="0"/>
              </a:rPr>
              <a:t>gray</a:t>
            </a:r>
            <a:r>
              <a:rPr lang="en-GB" sz="1050" b="0" i="0" dirty="0">
                <a:effectLst/>
                <a:latin typeface="Calibri Light" panose="020F0302020204030204" pitchFamily="34" charset="0"/>
              </a:rPr>
              <a:t> matter anteriorly, heterotopic periventricular </a:t>
            </a:r>
            <a:r>
              <a:rPr lang="en-GB" sz="1050" b="0" i="0" dirty="0" err="1">
                <a:effectLst/>
                <a:latin typeface="Calibri Light" panose="020F0302020204030204" pitchFamily="34" charset="0"/>
              </a:rPr>
              <a:t>gray</a:t>
            </a:r>
            <a:r>
              <a:rPr lang="en-GB" sz="1050" b="0" i="0" dirty="0">
                <a:effectLst/>
                <a:latin typeface="Calibri Light" panose="020F0302020204030204" pitchFamily="34" charset="0"/>
              </a:rPr>
              <a:t> matter, and abnormal white matter signal in the right hemisphere. (R, right; L, left).</a:t>
            </a:r>
            <a:endParaRPr lang="en-US" sz="1050" dirty="0">
              <a:latin typeface="Calibri Light" panose="020F0302020204030204" pitchFamily="34" charset="0"/>
            </a:endParaRPr>
          </a:p>
        </p:txBody>
      </p:sp>
    </p:spTree>
    <p:extLst>
      <p:ext uri="{BB962C8B-B14F-4D97-AF65-F5344CB8AC3E}">
        <p14:creationId xmlns:p14="http://schemas.microsoft.com/office/powerpoint/2010/main" val="11136740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C7F1125-2244-6118-C5C8-087684C40E21}"/>
              </a:ext>
            </a:extLst>
          </p:cNvPr>
          <p:cNvPicPr>
            <a:picLocks noChangeAspect="1"/>
          </p:cNvPicPr>
          <p:nvPr/>
        </p:nvPicPr>
        <p:blipFill>
          <a:blip r:embed="rId2"/>
          <a:stretch>
            <a:fillRect/>
          </a:stretch>
        </p:blipFill>
        <p:spPr>
          <a:xfrm>
            <a:off x="2440692" y="56564"/>
            <a:ext cx="7199356" cy="6753627"/>
          </a:xfrm>
          <a:prstGeom prst="rect">
            <a:avLst/>
          </a:prstGeom>
        </p:spPr>
      </p:pic>
    </p:spTree>
    <p:extLst>
      <p:ext uri="{BB962C8B-B14F-4D97-AF65-F5344CB8AC3E}">
        <p14:creationId xmlns:p14="http://schemas.microsoft.com/office/powerpoint/2010/main" val="7169041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739C7D4-84EB-11E5-768F-8988D2BEE4D1}"/>
              </a:ext>
            </a:extLst>
          </p:cNvPr>
          <p:cNvSpPr txBox="1"/>
          <p:nvPr/>
        </p:nvSpPr>
        <p:spPr>
          <a:xfrm>
            <a:off x="5630486" y="6462277"/>
            <a:ext cx="6096000" cy="276999"/>
          </a:xfrm>
          <a:prstGeom prst="rect">
            <a:avLst/>
          </a:prstGeom>
          <a:noFill/>
        </p:spPr>
        <p:txBody>
          <a:bodyPr wrap="square">
            <a:spAutoFit/>
          </a:bodyPr>
          <a:lstStyle/>
          <a:p>
            <a:pPr algn="r"/>
            <a:r>
              <a:rPr lang="en-US" sz="1200" dirty="0">
                <a:latin typeface="Calibri Light" panose="020F0302020204030204" pitchFamily="34" charset="0"/>
              </a:rPr>
              <a:t>https://link.springer.com/article/10.1007/s40620-023-01804-8</a:t>
            </a:r>
          </a:p>
        </p:txBody>
      </p:sp>
      <p:pic>
        <p:nvPicPr>
          <p:cNvPr id="1026" name="Picture 2">
            <a:extLst>
              <a:ext uri="{FF2B5EF4-FFF2-40B4-BE49-F238E27FC236}">
                <a16:creationId xmlns:a16="http://schemas.microsoft.com/office/drawing/2014/main" id="{D80A1472-99EA-40C7-3BF2-602C4269F6D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4095" y="268112"/>
            <a:ext cx="8835520" cy="6139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3014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58678" y="175266"/>
            <a:ext cx="11263256" cy="711064"/>
          </a:xfrm>
        </p:spPr>
        <p:txBody>
          <a:bodyPr/>
          <a:lstStyle/>
          <a:p>
            <a:pPr algn="ctr"/>
            <a:r>
              <a:rPr lang="en-GB" sz="3600" b="1" dirty="0"/>
              <a:t>Monogenic vs polygenic diseases</a:t>
            </a:r>
            <a:endParaRPr lang="en-US" sz="3600" b="1" dirty="0"/>
          </a:p>
        </p:txBody>
      </p:sp>
      <p:sp>
        <p:nvSpPr>
          <p:cNvPr id="7" name="TextBox 6">
            <a:extLst>
              <a:ext uri="{FF2B5EF4-FFF2-40B4-BE49-F238E27FC236}">
                <a16:creationId xmlns:a16="http://schemas.microsoft.com/office/drawing/2014/main" id="{D739C7D4-84EB-11E5-768F-8988D2BEE4D1}"/>
              </a:ext>
            </a:extLst>
          </p:cNvPr>
          <p:cNvSpPr txBox="1"/>
          <p:nvPr/>
        </p:nvSpPr>
        <p:spPr>
          <a:xfrm>
            <a:off x="76441" y="6564603"/>
            <a:ext cx="6096000" cy="261610"/>
          </a:xfrm>
          <a:prstGeom prst="rect">
            <a:avLst/>
          </a:prstGeom>
          <a:noFill/>
        </p:spPr>
        <p:txBody>
          <a:bodyPr wrap="square">
            <a:spAutoFit/>
          </a:bodyPr>
          <a:lstStyle/>
          <a:p>
            <a:r>
              <a:rPr lang="en-US" sz="1100" dirty="0">
                <a:latin typeface="Calibri Light" panose="020F0302020204030204" pitchFamily="34" charset="0"/>
              </a:rPr>
              <a:t>https://link.springer.com/article/10.1007/s40620-023-01804-8</a:t>
            </a:r>
          </a:p>
        </p:txBody>
      </p:sp>
      <p:pic>
        <p:nvPicPr>
          <p:cNvPr id="2050" name="Picture 2" descr="Fig. 1">
            <a:extLst>
              <a:ext uri="{FF2B5EF4-FFF2-40B4-BE49-F238E27FC236}">
                <a16:creationId xmlns:a16="http://schemas.microsoft.com/office/drawing/2014/main" id="{6FADC68D-488D-D8B7-7B89-D88120085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168" y="886330"/>
            <a:ext cx="6943753" cy="56544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g. 1">
            <a:extLst>
              <a:ext uri="{FF2B5EF4-FFF2-40B4-BE49-F238E27FC236}">
                <a16:creationId xmlns:a16="http://schemas.microsoft.com/office/drawing/2014/main" id="{2668F97B-09C2-5658-63E1-FC0CC02A10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954" y="1695797"/>
            <a:ext cx="4943310" cy="30120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7E8EE1C-6CCE-C142-A438-6D75A5BC564E}"/>
              </a:ext>
            </a:extLst>
          </p:cNvPr>
          <p:cNvSpPr txBox="1"/>
          <p:nvPr/>
        </p:nvSpPr>
        <p:spPr>
          <a:xfrm>
            <a:off x="7067486" y="4858019"/>
            <a:ext cx="4988778" cy="1600438"/>
          </a:xfrm>
          <a:prstGeom prst="rect">
            <a:avLst/>
          </a:prstGeom>
          <a:noFill/>
        </p:spPr>
        <p:txBody>
          <a:bodyPr wrap="square">
            <a:spAutoFit/>
          </a:bodyPr>
          <a:lstStyle/>
          <a:p>
            <a:pPr algn="just"/>
            <a:r>
              <a:rPr lang="en-GB" sz="1400" b="0" i="0" dirty="0">
                <a:effectLst/>
                <a:latin typeface="Calibri Light" panose="020F0302020204030204" pitchFamily="34" charset="0"/>
              </a:rPr>
              <a:t>Manhattan plots of common- and rare-variant associations for T2D. </a:t>
            </a:r>
            <a:r>
              <a:rPr lang="en-GB" sz="1400" b="1" i="0" dirty="0">
                <a:effectLst/>
                <a:latin typeface="Calibri Light" panose="020F0302020204030204" pitchFamily="34" charset="0"/>
              </a:rPr>
              <a:t>a</a:t>
            </a:r>
            <a:r>
              <a:rPr lang="en-GB" sz="1400" b="0" i="0" dirty="0">
                <a:effectLst/>
                <a:latin typeface="Calibri Light" panose="020F0302020204030204" pitchFamily="34" charset="0"/>
              </a:rPr>
              <a:t> GWAS results for common variants (MAF ≥ 0.01) in the meta-analysis. The 39 novel loci are annotated and highlighted in green. </a:t>
            </a:r>
            <a:r>
              <a:rPr lang="en-GB" sz="1400" b="1" i="0" dirty="0">
                <a:effectLst/>
                <a:latin typeface="Calibri Light" panose="020F0302020204030204" pitchFamily="34" charset="0"/>
              </a:rPr>
              <a:t>b</a:t>
            </a:r>
            <a:r>
              <a:rPr lang="en-GB" sz="1400" b="0" i="0" dirty="0">
                <a:effectLst/>
                <a:latin typeface="Calibri Light" panose="020F0302020204030204" pitchFamily="34" charset="0"/>
              </a:rPr>
              <a:t> GWAS results of rare variants (0.0001 ≤ MAF &lt; 0.01) in UKB. Four loci with </a:t>
            </a:r>
            <a:r>
              <a:rPr lang="en-GB" sz="1400" b="0" i="1" dirty="0">
                <a:effectLst/>
                <a:latin typeface="Calibri Light" panose="020F0302020204030204" pitchFamily="34" charset="0"/>
              </a:rPr>
              <a:t>P</a:t>
            </a:r>
            <a:r>
              <a:rPr lang="en-GB" sz="1400" b="0" i="0" dirty="0">
                <a:effectLst/>
                <a:latin typeface="Calibri Light" panose="020F0302020204030204" pitchFamily="34" charset="0"/>
              </a:rPr>
              <a:t> &lt; 5 × 10</a:t>
            </a:r>
            <a:r>
              <a:rPr lang="en-GB" sz="1400" b="0" i="0" baseline="30000" dirty="0">
                <a:effectLst/>
                <a:latin typeface="Calibri Light" panose="020F0302020204030204" pitchFamily="34" charset="0"/>
              </a:rPr>
              <a:t>−9</a:t>
            </a:r>
            <a:r>
              <a:rPr lang="en-GB" sz="1400" b="0" i="0" dirty="0">
                <a:effectLst/>
                <a:latin typeface="Calibri Light" panose="020F0302020204030204" pitchFamily="34" charset="0"/>
              </a:rPr>
              <a:t> are highlighted in red. The blue lines denote the genome-wide significant threshold of </a:t>
            </a:r>
            <a:r>
              <a:rPr lang="en-GB" sz="1400" b="0" i="1" dirty="0">
                <a:effectLst/>
                <a:latin typeface="Calibri Light" panose="020F0302020204030204" pitchFamily="34" charset="0"/>
              </a:rPr>
              <a:t>P</a:t>
            </a:r>
            <a:r>
              <a:rPr lang="en-GB" sz="1400" b="0" i="0" dirty="0">
                <a:effectLst/>
                <a:latin typeface="Calibri Light" panose="020F0302020204030204" pitchFamily="34" charset="0"/>
              </a:rPr>
              <a:t> &lt; 5 × 10</a:t>
            </a:r>
            <a:r>
              <a:rPr lang="en-GB" sz="1400" b="0" i="0" baseline="30000" dirty="0">
                <a:effectLst/>
                <a:latin typeface="Calibri Light" panose="020F0302020204030204" pitchFamily="34" charset="0"/>
              </a:rPr>
              <a:t>−8</a:t>
            </a:r>
            <a:r>
              <a:rPr lang="en-GB" sz="1400" b="0" i="0" dirty="0">
                <a:effectLst/>
                <a:latin typeface="Calibri Light" panose="020F0302020204030204" pitchFamily="34" charset="0"/>
              </a:rPr>
              <a:t>, and the red lines denote a more stringent threshold of </a:t>
            </a:r>
            <a:r>
              <a:rPr lang="en-GB" sz="1400" b="0" i="1" dirty="0">
                <a:effectLst/>
                <a:latin typeface="Calibri Light" panose="020F0302020204030204" pitchFamily="34" charset="0"/>
              </a:rPr>
              <a:t>P</a:t>
            </a:r>
            <a:r>
              <a:rPr lang="en-GB" sz="1400" b="0" i="0" dirty="0">
                <a:effectLst/>
                <a:latin typeface="Calibri Light" panose="020F0302020204030204" pitchFamily="34" charset="0"/>
              </a:rPr>
              <a:t> &lt; 5 × 10</a:t>
            </a:r>
            <a:r>
              <a:rPr lang="en-GB" sz="1400" b="0" i="0" baseline="30000" dirty="0">
                <a:effectLst/>
                <a:latin typeface="Calibri Light" panose="020F0302020204030204" pitchFamily="34" charset="0"/>
              </a:rPr>
              <a:t>−9</a:t>
            </a:r>
            <a:endParaRPr lang="en-US" sz="1400" dirty="0">
              <a:latin typeface="Calibri Light" panose="020F0302020204030204" pitchFamily="34" charset="0"/>
            </a:endParaRPr>
          </a:p>
        </p:txBody>
      </p:sp>
      <p:sp>
        <p:nvSpPr>
          <p:cNvPr id="6" name="TextBox 5">
            <a:extLst>
              <a:ext uri="{FF2B5EF4-FFF2-40B4-BE49-F238E27FC236}">
                <a16:creationId xmlns:a16="http://schemas.microsoft.com/office/drawing/2014/main" id="{494B8ED7-95AA-2D8C-4E2D-35AA40F99418}"/>
              </a:ext>
            </a:extLst>
          </p:cNvPr>
          <p:cNvSpPr txBox="1"/>
          <p:nvPr/>
        </p:nvSpPr>
        <p:spPr>
          <a:xfrm>
            <a:off x="5918661" y="6515931"/>
            <a:ext cx="6096000" cy="276999"/>
          </a:xfrm>
          <a:prstGeom prst="rect">
            <a:avLst/>
          </a:prstGeom>
          <a:noFill/>
        </p:spPr>
        <p:txBody>
          <a:bodyPr wrap="square">
            <a:spAutoFit/>
          </a:bodyPr>
          <a:lstStyle/>
          <a:p>
            <a:pPr algn="r"/>
            <a:r>
              <a:rPr lang="en-US" sz="1200" dirty="0">
                <a:latin typeface="Calibri Light" panose="020F0302020204030204" pitchFamily="34" charset="0"/>
              </a:rPr>
              <a:t>https://www.nature.com/articles/s41467-018-04951-w</a:t>
            </a:r>
          </a:p>
        </p:txBody>
      </p:sp>
    </p:spTree>
    <p:extLst>
      <p:ext uri="{BB962C8B-B14F-4D97-AF65-F5344CB8AC3E}">
        <p14:creationId xmlns:p14="http://schemas.microsoft.com/office/powerpoint/2010/main" val="13826882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2635A84-5931-D1B3-DAA6-7EB2A6DD0E54}"/>
              </a:ext>
            </a:extLst>
          </p:cNvPr>
          <p:cNvSpPr txBox="1">
            <a:spLocks/>
          </p:cNvSpPr>
          <p:nvPr/>
        </p:nvSpPr>
        <p:spPr>
          <a:xfrm>
            <a:off x="957943" y="401074"/>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5400" b="1" dirty="0">
                <a:latin typeface="Calibri Light" panose="020F0302020204030204" pitchFamily="34" charset="0"/>
                <a:ea typeface="Calibri Light" panose="020F0302020204030204" pitchFamily="34" charset="0"/>
                <a:cs typeface="Calibri Light" panose="020F0302020204030204" pitchFamily="34" charset="0"/>
              </a:rPr>
              <a:t>Lecture Content</a:t>
            </a:r>
          </a:p>
        </p:txBody>
      </p:sp>
      <p:sp>
        <p:nvSpPr>
          <p:cNvPr id="5" name="Content Placeholder 2">
            <a:extLst>
              <a:ext uri="{FF2B5EF4-FFF2-40B4-BE49-F238E27FC236}">
                <a16:creationId xmlns:a16="http://schemas.microsoft.com/office/drawing/2014/main" id="{7D102E0B-9F84-E59D-665A-5A742E7E06CD}"/>
              </a:ext>
            </a:extLst>
          </p:cNvPr>
          <p:cNvSpPr txBox="1">
            <a:spLocks/>
          </p:cNvSpPr>
          <p:nvPr/>
        </p:nvSpPr>
        <p:spPr>
          <a:xfrm>
            <a:off x="544204" y="1613647"/>
            <a:ext cx="10762426" cy="44251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Genetic disorder</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HPO (The Human Phenotype Ontology)</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OMIM (Online Mendelian Inheritance in Man)</a:t>
            </a:r>
          </a:p>
          <a:p>
            <a:pPr marL="971550" lvl="1" indent="-514350" algn="just">
              <a:buFont typeface="+mj-lt"/>
              <a:buAutoNum type="arabicPeriod"/>
            </a:pPr>
            <a:r>
              <a:rPr lang="en-US" sz="3200" b="1" dirty="0">
                <a:latin typeface="Calibri Light" panose="020F0302020204030204" pitchFamily="34" charset="0"/>
                <a:ea typeface="Calibri Light" panose="020F0302020204030204" pitchFamily="34" charset="0"/>
                <a:cs typeface="Calibri Light" panose="020F0302020204030204" pitchFamily="34" charset="0"/>
              </a:rPr>
              <a:t>Introduction to </a:t>
            </a:r>
            <a:r>
              <a:rPr lang="en-US" sz="3200" b="1" dirty="0" err="1">
                <a:latin typeface="Calibri Light" panose="020F0302020204030204" pitchFamily="34" charset="0"/>
                <a:ea typeface="Calibri Light" panose="020F0302020204030204" pitchFamily="34" charset="0"/>
                <a:cs typeface="Calibri Light" panose="020F0302020204030204" pitchFamily="34" charset="0"/>
              </a:rPr>
              <a:t>ClinVar</a:t>
            </a:r>
            <a:endParaRPr lang="en-US" sz="32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833641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646111" y="452718"/>
            <a:ext cx="11263256" cy="711064"/>
          </a:xfrm>
        </p:spPr>
        <p:txBody>
          <a:bodyPr/>
          <a:lstStyle/>
          <a:p>
            <a:r>
              <a:rPr lang="en-GB" sz="3600" b="1" dirty="0"/>
              <a:t>Multifactorial diseases</a:t>
            </a:r>
            <a:endParaRPr lang="en-US" sz="3600" b="1" dirty="0"/>
          </a:p>
        </p:txBody>
      </p:sp>
      <p:sp>
        <p:nvSpPr>
          <p:cNvPr id="3" name="Content Placeholder 2">
            <a:extLst>
              <a:ext uri="{FF2B5EF4-FFF2-40B4-BE49-F238E27FC236}">
                <a16:creationId xmlns:a16="http://schemas.microsoft.com/office/drawing/2014/main" id="{09877BA2-0066-E055-89C4-FDD76759468E}"/>
              </a:ext>
            </a:extLst>
          </p:cNvPr>
          <p:cNvSpPr>
            <a:spLocks noGrp="1"/>
          </p:cNvSpPr>
          <p:nvPr>
            <p:ph idx="1"/>
          </p:nvPr>
        </p:nvSpPr>
        <p:spPr>
          <a:xfrm>
            <a:off x="520931" y="1440873"/>
            <a:ext cx="5885410" cy="4375265"/>
          </a:xfrm>
        </p:spPr>
        <p:txBody>
          <a:bodyPr>
            <a:noAutofit/>
          </a:bodyPr>
          <a:lstStyle/>
          <a:p>
            <a:pPr algn="just"/>
            <a:r>
              <a:rPr lang="en-GB" sz="1800" dirty="0"/>
              <a:t>Complex or polygenic diseases caused by a combination of environmental factors and mutations in multiple genes (i.e., both genetic and non-genetic or environmental factors are involved in determining the trait). </a:t>
            </a:r>
          </a:p>
          <a:p>
            <a:pPr algn="just"/>
            <a:r>
              <a:rPr lang="en-GB" sz="1800" dirty="0"/>
              <a:t>For example, different genes that influence breast cancer susceptibility have been found on chromosomes 6, 11, 13, 14, 15, 17, and 22. Some common chronic diseases are multifactorial disorders (e.g., atherosclerosis, </a:t>
            </a:r>
            <a:r>
              <a:rPr lang="en-GB" sz="1800" dirty="0" err="1"/>
              <a:t>hypertention</a:t>
            </a:r>
            <a:r>
              <a:rPr lang="en-GB" sz="1800" dirty="0"/>
              <a:t>, ulcer disease, Alzheimer disease, arthritis, diabetes, cancer, and obesity).</a:t>
            </a:r>
          </a:p>
        </p:txBody>
      </p:sp>
      <p:pic>
        <p:nvPicPr>
          <p:cNvPr id="3074" name="Picture 2" descr="Schematic explanation of the polygenic risk scores (PRS), assuming the presence of five ARDS risk loci located in three chromosomes and a simplified interpretation of the genetic risk in the context of an intensive care unit (ICU) patient population.">
            <a:extLst>
              <a:ext uri="{FF2B5EF4-FFF2-40B4-BE49-F238E27FC236}">
                <a16:creationId xmlns:a16="http://schemas.microsoft.com/office/drawing/2014/main" id="{75E7E914-6C86-CBA1-5A2A-0CCCDB1A4F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4817" y="625370"/>
            <a:ext cx="4595292" cy="548691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739C7D4-84EB-11E5-768F-8988D2BEE4D1}"/>
              </a:ext>
            </a:extLst>
          </p:cNvPr>
          <p:cNvSpPr txBox="1"/>
          <p:nvPr/>
        </p:nvSpPr>
        <p:spPr>
          <a:xfrm>
            <a:off x="5624945" y="6284938"/>
            <a:ext cx="6096000" cy="307777"/>
          </a:xfrm>
          <a:prstGeom prst="rect">
            <a:avLst/>
          </a:prstGeom>
          <a:noFill/>
        </p:spPr>
        <p:txBody>
          <a:bodyPr wrap="square">
            <a:spAutoFit/>
          </a:bodyPr>
          <a:lstStyle/>
          <a:p>
            <a:pPr algn="r"/>
            <a:r>
              <a:rPr lang="en-US" sz="1400" dirty="0">
                <a:latin typeface="Calibri Light" panose="020F0302020204030204" pitchFamily="34" charset="0"/>
              </a:rPr>
              <a:t>DOI:10.3390/ijms20164004</a:t>
            </a:r>
          </a:p>
        </p:txBody>
      </p:sp>
    </p:spTree>
    <p:extLst>
      <p:ext uri="{BB962C8B-B14F-4D97-AF65-F5344CB8AC3E}">
        <p14:creationId xmlns:p14="http://schemas.microsoft.com/office/powerpoint/2010/main" val="159866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pPr algn="ctr"/>
            <a:r>
              <a:rPr lang="en-GB" sz="3600" b="1" dirty="0"/>
              <a:t>Mitochondrial inheritance</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latin typeface="Calibri Light" panose="020F0302020204030204" pitchFamily="34" charset="0"/>
              </a:rPr>
              <a:t>https://www.mda.org/disease/mitochondrial-myopathies/causes-inheritance</a:t>
            </a:r>
          </a:p>
        </p:txBody>
      </p:sp>
      <p:sp>
        <p:nvSpPr>
          <p:cNvPr id="8" name="TextBox 7">
            <a:extLst>
              <a:ext uri="{FF2B5EF4-FFF2-40B4-BE49-F238E27FC236}">
                <a16:creationId xmlns:a16="http://schemas.microsoft.com/office/drawing/2014/main" id="{B70E1556-9339-8C26-3CCD-FC889075FFD9}"/>
              </a:ext>
            </a:extLst>
          </p:cNvPr>
          <p:cNvSpPr txBox="1"/>
          <p:nvPr/>
        </p:nvSpPr>
        <p:spPr>
          <a:xfrm>
            <a:off x="6489917" y="3957923"/>
            <a:ext cx="5120641" cy="2308324"/>
          </a:xfrm>
          <a:prstGeom prst="rect">
            <a:avLst/>
          </a:prstGeom>
          <a:noFill/>
        </p:spPr>
        <p:txBody>
          <a:bodyPr wrap="square">
            <a:spAutoFit/>
          </a:bodyPr>
          <a:lstStyle/>
          <a:p>
            <a:pPr algn="just"/>
            <a:r>
              <a:rPr lang="en-GB" b="1" i="0" dirty="0">
                <a:effectLst/>
                <a:latin typeface="Calibri Light" panose="020F0302020204030204" pitchFamily="34" charset="0"/>
              </a:rPr>
              <a:t>Each mitochondrion is an energy factory that “imports” sugars and fats, breaks them down and “exports” energy (ATP) via these steps: Fat and sugar intermediates enter the mitochondrion. Fatty acids are broken down through beta oxidation and the removal of electrons in the citric acid cycle. Electrons are passed through the major complex of the electron transport chain. ATP is made by ATP synthase.</a:t>
            </a:r>
            <a:endParaRPr lang="en-US" dirty="0">
              <a:latin typeface="Calibri Light" panose="020F0302020204030204" pitchFamily="34" charset="0"/>
            </a:endParaRPr>
          </a:p>
        </p:txBody>
      </p:sp>
      <p:pic>
        <p:nvPicPr>
          <p:cNvPr id="3074" name="Picture 2">
            <a:extLst>
              <a:ext uri="{FF2B5EF4-FFF2-40B4-BE49-F238E27FC236}">
                <a16:creationId xmlns:a16="http://schemas.microsoft.com/office/drawing/2014/main" id="{269D0598-7ECF-C985-1AD0-AC4C863DB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9605" y="1106217"/>
            <a:ext cx="5096395" cy="53682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19600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14001" y="278285"/>
            <a:ext cx="10963998" cy="688897"/>
          </a:xfrm>
        </p:spPr>
        <p:txBody>
          <a:bodyPr/>
          <a:lstStyle/>
          <a:p>
            <a:pPr algn="ctr"/>
            <a:r>
              <a:rPr lang="en-GB" sz="3600" b="1" dirty="0"/>
              <a:t>Mitochondrial inheritance</a:t>
            </a:r>
            <a:endParaRPr lang="en-US" sz="3600" dirty="0"/>
          </a:p>
        </p:txBody>
      </p:sp>
      <p:sp>
        <p:nvSpPr>
          <p:cNvPr id="5" name="TextBox 4">
            <a:extLst>
              <a:ext uri="{FF2B5EF4-FFF2-40B4-BE49-F238E27FC236}">
                <a16:creationId xmlns:a16="http://schemas.microsoft.com/office/drawing/2014/main" id="{DAAAA96B-CE9B-E7F9-E48A-F4ED261A49FA}"/>
              </a:ext>
            </a:extLst>
          </p:cNvPr>
          <p:cNvSpPr txBox="1"/>
          <p:nvPr/>
        </p:nvSpPr>
        <p:spPr>
          <a:xfrm>
            <a:off x="5619403" y="6405282"/>
            <a:ext cx="6096000" cy="261610"/>
          </a:xfrm>
          <a:prstGeom prst="rect">
            <a:avLst/>
          </a:prstGeom>
          <a:noFill/>
        </p:spPr>
        <p:txBody>
          <a:bodyPr wrap="square">
            <a:spAutoFit/>
          </a:bodyPr>
          <a:lstStyle/>
          <a:p>
            <a:pPr algn="r"/>
            <a:r>
              <a:rPr lang="en-US" sz="1100" dirty="0">
                <a:latin typeface="Calibri Light" panose="020F0302020204030204" pitchFamily="34" charset="0"/>
              </a:rPr>
              <a:t>https://www.mda.org/disease/mitochondrial-myopathies/causes-inheritance</a:t>
            </a:r>
          </a:p>
        </p:txBody>
      </p:sp>
      <p:sp>
        <p:nvSpPr>
          <p:cNvPr id="8" name="TextBox 7">
            <a:extLst>
              <a:ext uri="{FF2B5EF4-FFF2-40B4-BE49-F238E27FC236}">
                <a16:creationId xmlns:a16="http://schemas.microsoft.com/office/drawing/2014/main" id="{B70E1556-9339-8C26-3CCD-FC889075FFD9}"/>
              </a:ext>
            </a:extLst>
          </p:cNvPr>
          <p:cNvSpPr txBox="1"/>
          <p:nvPr/>
        </p:nvSpPr>
        <p:spPr>
          <a:xfrm>
            <a:off x="2238547" y="5821739"/>
            <a:ext cx="7570472" cy="492443"/>
          </a:xfrm>
          <a:prstGeom prst="rect">
            <a:avLst/>
          </a:prstGeom>
          <a:noFill/>
        </p:spPr>
        <p:txBody>
          <a:bodyPr wrap="square">
            <a:spAutoFit/>
          </a:bodyPr>
          <a:lstStyle/>
          <a:p>
            <a:pPr algn="just"/>
            <a:r>
              <a:rPr lang="en-GB" sz="1300" b="1" i="0" dirty="0">
                <a:effectLst/>
                <a:latin typeface="Calibri Light" panose="020F0302020204030204" pitchFamily="34" charset="0"/>
              </a:rPr>
              <a:t>The severity of a mitochondrial disease in a child depends on the percentage of abnormal (mutant) mitochondria in the egg cell that formed them.</a:t>
            </a:r>
            <a:endParaRPr lang="en-US" sz="1300" dirty="0">
              <a:latin typeface="Calibri Light" panose="020F0302020204030204" pitchFamily="34" charset="0"/>
            </a:endParaRPr>
          </a:p>
        </p:txBody>
      </p:sp>
      <p:pic>
        <p:nvPicPr>
          <p:cNvPr id="4098" name="Picture 2" descr="The severity of a mitochondrial disease in a child depends on the percentage of abnormal (mutant) mitochondria in the egg cell that formed them.">
            <a:extLst>
              <a:ext uri="{FF2B5EF4-FFF2-40B4-BE49-F238E27FC236}">
                <a16:creationId xmlns:a16="http://schemas.microsoft.com/office/drawing/2014/main" id="{79208911-EA99-A280-B700-4F3C97F72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38547" y="1126502"/>
            <a:ext cx="7570471" cy="4416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272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F4CB4BE-048D-A2A9-A41D-C2AE1A43C161}"/>
              </a:ext>
            </a:extLst>
          </p:cNvPr>
          <p:cNvPicPr>
            <a:picLocks noChangeAspect="1"/>
          </p:cNvPicPr>
          <p:nvPr/>
        </p:nvPicPr>
        <p:blipFill>
          <a:blip r:embed="rId2"/>
          <a:stretch>
            <a:fillRect/>
          </a:stretch>
        </p:blipFill>
        <p:spPr>
          <a:xfrm>
            <a:off x="2380999" y="0"/>
            <a:ext cx="7430002" cy="6858000"/>
          </a:xfrm>
          <a:prstGeom prst="rect">
            <a:avLst/>
          </a:prstGeom>
        </p:spPr>
      </p:pic>
      <p:sp>
        <p:nvSpPr>
          <p:cNvPr id="6" name="TextBox 5">
            <a:extLst>
              <a:ext uri="{FF2B5EF4-FFF2-40B4-BE49-F238E27FC236}">
                <a16:creationId xmlns:a16="http://schemas.microsoft.com/office/drawing/2014/main" id="{0A179FA4-529B-24EA-3398-F15F687344B7}"/>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132114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3565456-0F44-DEA2-0DB8-0D8D5A59A627}"/>
              </a:ext>
            </a:extLst>
          </p:cNvPr>
          <p:cNvPicPr>
            <a:picLocks noChangeAspect="1"/>
          </p:cNvPicPr>
          <p:nvPr/>
        </p:nvPicPr>
        <p:blipFill>
          <a:blip r:embed="rId2"/>
          <a:stretch>
            <a:fillRect/>
          </a:stretch>
        </p:blipFill>
        <p:spPr>
          <a:xfrm>
            <a:off x="2585644" y="0"/>
            <a:ext cx="7020712" cy="6858000"/>
          </a:xfrm>
          <a:prstGeom prst="rect">
            <a:avLst/>
          </a:prstGeom>
        </p:spPr>
      </p:pic>
      <p:sp>
        <p:nvSpPr>
          <p:cNvPr id="5" name="TextBox 4">
            <a:extLst>
              <a:ext uri="{FF2B5EF4-FFF2-40B4-BE49-F238E27FC236}">
                <a16:creationId xmlns:a16="http://schemas.microsoft.com/office/drawing/2014/main" id="{207925BA-5DFD-1CA0-8E63-2E1D69D6BA07}"/>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3126558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1314495" y="268052"/>
            <a:ext cx="9404723" cy="1400530"/>
          </a:xfrm>
        </p:spPr>
        <p:txBody>
          <a:bodyPr/>
          <a:lstStyle/>
          <a:p>
            <a:pPr algn="ctr"/>
            <a:r>
              <a:rPr lang="en-US" sz="36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301129" y="6220616"/>
            <a:ext cx="6096000" cy="369332"/>
          </a:xfrm>
          <a:prstGeom prst="rect">
            <a:avLst/>
          </a:prstGeom>
          <a:noFill/>
        </p:spPr>
        <p:txBody>
          <a:bodyPr wrap="square">
            <a:spAutoFit/>
          </a:bodyPr>
          <a:lstStyle/>
          <a:p>
            <a:pPr algn="r"/>
            <a:r>
              <a:rPr lang="en-US" dirty="0">
                <a:latin typeface="Calibri Light" panose="020F0302020204030204" pitchFamily="34" charset="0"/>
              </a:rPr>
              <a:t>https://hpo.jax.org/</a:t>
            </a:r>
          </a:p>
        </p:txBody>
      </p:sp>
      <p:pic>
        <p:nvPicPr>
          <p:cNvPr id="8" name="Content Placeholder 7">
            <a:extLst>
              <a:ext uri="{FF2B5EF4-FFF2-40B4-BE49-F238E27FC236}">
                <a16:creationId xmlns:a16="http://schemas.microsoft.com/office/drawing/2014/main" id="{9A585711-A891-782C-A30B-FEEE3666A7D2}"/>
              </a:ext>
            </a:extLst>
          </p:cNvPr>
          <p:cNvPicPr>
            <a:picLocks noGrp="1" noChangeAspect="1"/>
          </p:cNvPicPr>
          <p:nvPr>
            <p:ph idx="1"/>
          </p:nvPr>
        </p:nvPicPr>
        <p:blipFill>
          <a:blip r:embed="rId2"/>
          <a:stretch>
            <a:fillRect/>
          </a:stretch>
        </p:blipFill>
        <p:spPr>
          <a:xfrm>
            <a:off x="2090849" y="1336395"/>
            <a:ext cx="8010301" cy="4598688"/>
          </a:xfrm>
        </p:spPr>
      </p:pic>
    </p:spTree>
    <p:extLst>
      <p:ext uri="{BB962C8B-B14F-4D97-AF65-F5344CB8AC3E}">
        <p14:creationId xmlns:p14="http://schemas.microsoft.com/office/powerpoint/2010/main" val="305276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301129" y="6220616"/>
            <a:ext cx="6096000" cy="369332"/>
          </a:xfrm>
          <a:prstGeom prst="rect">
            <a:avLst/>
          </a:prstGeom>
          <a:noFill/>
        </p:spPr>
        <p:txBody>
          <a:bodyPr wrap="square">
            <a:spAutoFit/>
          </a:bodyPr>
          <a:lstStyle/>
          <a:p>
            <a:pPr algn="r"/>
            <a:r>
              <a:rPr lang="en-US" dirty="0">
                <a:latin typeface="Calibri Light" panose="020F0302020204030204" pitchFamily="34" charset="0"/>
              </a:rPr>
              <a:t>https://hpo.jax.org/</a:t>
            </a:r>
          </a:p>
        </p:txBody>
      </p:sp>
      <p:sp>
        <p:nvSpPr>
          <p:cNvPr id="4" name="Content Placeholder 3">
            <a:extLst>
              <a:ext uri="{FF2B5EF4-FFF2-40B4-BE49-F238E27FC236}">
                <a16:creationId xmlns:a16="http://schemas.microsoft.com/office/drawing/2014/main" id="{CB527AAB-93D5-C7DE-937A-39D6FA14E523}"/>
              </a:ext>
            </a:extLst>
          </p:cNvPr>
          <p:cNvSpPr>
            <a:spLocks noGrp="1"/>
          </p:cNvSpPr>
          <p:nvPr>
            <p:ph idx="1"/>
          </p:nvPr>
        </p:nvSpPr>
        <p:spPr>
          <a:xfrm>
            <a:off x="386143" y="1431365"/>
            <a:ext cx="8196076" cy="4195481"/>
          </a:xfrm>
        </p:spPr>
        <p:txBody>
          <a:bodyPr/>
          <a:lstStyle/>
          <a:p>
            <a:pPr algn="just"/>
            <a:r>
              <a:rPr lang="en-GB" b="0" i="0" dirty="0">
                <a:effectLst/>
              </a:rPr>
              <a:t>The Human Phenotype Ontology (HPO) provides a standardized vocabulary of phenotypic abnormalities encountered in human disease. </a:t>
            </a:r>
          </a:p>
          <a:p>
            <a:pPr algn="just"/>
            <a:r>
              <a:rPr lang="en-GB" b="0" i="0" dirty="0">
                <a:effectLst/>
              </a:rPr>
              <a:t>Each term in the HPO describes a phenotypic abnormality, such as </a:t>
            </a:r>
            <a:r>
              <a:rPr lang="en-GB" b="0" i="0" u="none" strike="noStrike" dirty="0">
                <a:solidFill>
                  <a:srgbClr val="007BFF"/>
                </a:solidFill>
                <a:effectLst/>
                <a:hlinkClick r:id="rId2"/>
              </a:rPr>
              <a:t>Atrial septal defect</a:t>
            </a:r>
            <a:r>
              <a:rPr lang="en-GB" b="0" i="0" dirty="0">
                <a:effectLst/>
              </a:rPr>
              <a:t>. </a:t>
            </a:r>
          </a:p>
          <a:p>
            <a:pPr algn="just"/>
            <a:r>
              <a:rPr lang="en-GB" b="0" i="0" dirty="0">
                <a:effectLst/>
              </a:rPr>
              <a:t>The HPO is currently being developed using the medical literature, </a:t>
            </a:r>
            <a:r>
              <a:rPr lang="en-GB" b="0" i="0" dirty="0" err="1">
                <a:effectLst/>
              </a:rPr>
              <a:t>Orphanet</a:t>
            </a:r>
            <a:r>
              <a:rPr lang="en-GB" b="0" i="0" dirty="0">
                <a:effectLst/>
              </a:rPr>
              <a:t>, DECIPHER, and OMIM. </a:t>
            </a:r>
          </a:p>
          <a:p>
            <a:pPr algn="just"/>
            <a:r>
              <a:rPr lang="en-GB" b="0" i="0" dirty="0">
                <a:effectLst/>
              </a:rPr>
              <a:t>HPO currently contains over 18,000 terms and over 156,000 annotations to hereditary diseases. </a:t>
            </a:r>
          </a:p>
          <a:p>
            <a:pPr algn="just"/>
            <a:r>
              <a:rPr lang="en-GB" b="0" i="0" dirty="0">
                <a:effectLst/>
              </a:rPr>
              <a:t>The HPO project and others have developed software for phenotype-driven differential diagnostics, genomic diagnostics, and translational research. </a:t>
            </a:r>
            <a:endParaRPr lang="en-US" dirty="0"/>
          </a:p>
        </p:txBody>
      </p:sp>
      <p:pic>
        <p:nvPicPr>
          <p:cNvPr id="7" name="Picture 6">
            <a:extLst>
              <a:ext uri="{FF2B5EF4-FFF2-40B4-BE49-F238E27FC236}">
                <a16:creationId xmlns:a16="http://schemas.microsoft.com/office/drawing/2014/main" id="{E005AA74-963D-24A4-4AAE-6A08ACB83CC1}"/>
              </a:ext>
            </a:extLst>
          </p:cNvPr>
          <p:cNvPicPr>
            <a:picLocks noChangeAspect="1"/>
          </p:cNvPicPr>
          <p:nvPr/>
        </p:nvPicPr>
        <p:blipFill>
          <a:blip r:embed="rId3"/>
          <a:stretch>
            <a:fillRect/>
          </a:stretch>
        </p:blipFill>
        <p:spPr>
          <a:xfrm>
            <a:off x="8753630" y="1431365"/>
            <a:ext cx="3231520" cy="2035874"/>
          </a:xfrm>
          <a:prstGeom prst="rect">
            <a:avLst/>
          </a:prstGeom>
        </p:spPr>
      </p:pic>
      <p:pic>
        <p:nvPicPr>
          <p:cNvPr id="10" name="Picture 9">
            <a:extLst>
              <a:ext uri="{FF2B5EF4-FFF2-40B4-BE49-F238E27FC236}">
                <a16:creationId xmlns:a16="http://schemas.microsoft.com/office/drawing/2014/main" id="{E023E847-F4EC-5762-1EA7-CCCEDC76F038}"/>
              </a:ext>
            </a:extLst>
          </p:cNvPr>
          <p:cNvPicPr>
            <a:picLocks noChangeAspect="1"/>
          </p:cNvPicPr>
          <p:nvPr/>
        </p:nvPicPr>
        <p:blipFill>
          <a:blip r:embed="rId4"/>
          <a:stretch>
            <a:fillRect/>
          </a:stretch>
        </p:blipFill>
        <p:spPr>
          <a:xfrm>
            <a:off x="8759338" y="3738773"/>
            <a:ext cx="3225812" cy="1580286"/>
          </a:xfrm>
          <a:prstGeom prst="rect">
            <a:avLst/>
          </a:prstGeom>
        </p:spPr>
      </p:pic>
    </p:spTree>
    <p:extLst>
      <p:ext uri="{BB962C8B-B14F-4D97-AF65-F5344CB8AC3E}">
        <p14:creationId xmlns:p14="http://schemas.microsoft.com/office/powerpoint/2010/main" val="1419415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611906" y="6227482"/>
            <a:ext cx="6096000" cy="369332"/>
          </a:xfrm>
          <a:prstGeom prst="rect">
            <a:avLst/>
          </a:prstGeom>
          <a:noFill/>
        </p:spPr>
        <p:txBody>
          <a:bodyPr wrap="square">
            <a:spAutoFit/>
          </a:bodyPr>
          <a:lstStyle/>
          <a:p>
            <a:pPr algn="r"/>
            <a:r>
              <a:rPr lang="en-US" dirty="0">
                <a:latin typeface="Calibri Light" panose="020F0302020204030204" pitchFamily="34" charset="0"/>
              </a:rPr>
              <a:t>https://hpo.jax.org/browse/term/HP:0000100</a:t>
            </a:r>
          </a:p>
        </p:txBody>
      </p:sp>
      <p:pic>
        <p:nvPicPr>
          <p:cNvPr id="9" name="Picture 8">
            <a:extLst>
              <a:ext uri="{FF2B5EF4-FFF2-40B4-BE49-F238E27FC236}">
                <a16:creationId xmlns:a16="http://schemas.microsoft.com/office/drawing/2014/main" id="{4C20E90F-1CDD-7C06-A67D-76A5A56AABCE}"/>
              </a:ext>
            </a:extLst>
          </p:cNvPr>
          <p:cNvPicPr>
            <a:picLocks noChangeAspect="1"/>
          </p:cNvPicPr>
          <p:nvPr/>
        </p:nvPicPr>
        <p:blipFill>
          <a:blip r:embed="rId2"/>
          <a:stretch>
            <a:fillRect/>
          </a:stretch>
        </p:blipFill>
        <p:spPr>
          <a:xfrm>
            <a:off x="1658966" y="1296893"/>
            <a:ext cx="9053359" cy="4752323"/>
          </a:xfrm>
          <a:prstGeom prst="rect">
            <a:avLst/>
          </a:prstGeom>
        </p:spPr>
      </p:pic>
    </p:spTree>
    <p:extLst>
      <p:ext uri="{BB962C8B-B14F-4D97-AF65-F5344CB8AC3E}">
        <p14:creationId xmlns:p14="http://schemas.microsoft.com/office/powerpoint/2010/main" val="22482733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8B463C-ED29-1B94-F107-89B1B5B0A320}"/>
              </a:ext>
            </a:extLst>
          </p:cNvPr>
          <p:cNvSpPr>
            <a:spLocks noGrp="1"/>
          </p:cNvSpPr>
          <p:nvPr>
            <p:ph type="title"/>
          </p:nvPr>
        </p:nvSpPr>
        <p:spPr>
          <a:xfrm>
            <a:off x="549835" y="261186"/>
            <a:ext cx="11271623" cy="1400530"/>
          </a:xfrm>
        </p:spPr>
        <p:txBody>
          <a:bodyPr/>
          <a:lstStyle/>
          <a:p>
            <a:r>
              <a:rPr lang="en-US" sz="4400" b="1" dirty="0"/>
              <a:t>The Human Phenotype Ontology (HPO)</a:t>
            </a:r>
          </a:p>
        </p:txBody>
      </p:sp>
      <p:sp>
        <p:nvSpPr>
          <p:cNvPr id="5" name="TextBox 4">
            <a:extLst>
              <a:ext uri="{FF2B5EF4-FFF2-40B4-BE49-F238E27FC236}">
                <a16:creationId xmlns:a16="http://schemas.microsoft.com/office/drawing/2014/main" id="{E5D47B09-8354-E1C5-C3B2-F3CE2CC09D9E}"/>
              </a:ext>
            </a:extLst>
          </p:cNvPr>
          <p:cNvSpPr txBox="1"/>
          <p:nvPr/>
        </p:nvSpPr>
        <p:spPr>
          <a:xfrm>
            <a:off x="5611906" y="6227482"/>
            <a:ext cx="6096000" cy="369332"/>
          </a:xfrm>
          <a:prstGeom prst="rect">
            <a:avLst/>
          </a:prstGeom>
          <a:noFill/>
        </p:spPr>
        <p:txBody>
          <a:bodyPr wrap="square">
            <a:spAutoFit/>
          </a:bodyPr>
          <a:lstStyle/>
          <a:p>
            <a:pPr algn="r"/>
            <a:r>
              <a:rPr lang="en-US" dirty="0">
                <a:latin typeface="Calibri Light" panose="020F0302020204030204" pitchFamily="34" charset="0"/>
              </a:rPr>
              <a:t>https://hpo.jax.org/browse/term/HP:0000100</a:t>
            </a:r>
          </a:p>
        </p:txBody>
      </p:sp>
      <p:pic>
        <p:nvPicPr>
          <p:cNvPr id="4" name="Picture 3">
            <a:extLst>
              <a:ext uri="{FF2B5EF4-FFF2-40B4-BE49-F238E27FC236}">
                <a16:creationId xmlns:a16="http://schemas.microsoft.com/office/drawing/2014/main" id="{FE2E3D72-6168-2035-E67D-B48231A302A4}"/>
              </a:ext>
            </a:extLst>
          </p:cNvPr>
          <p:cNvPicPr>
            <a:picLocks noChangeAspect="1"/>
          </p:cNvPicPr>
          <p:nvPr/>
        </p:nvPicPr>
        <p:blipFill>
          <a:blip r:embed="rId2"/>
          <a:stretch>
            <a:fillRect/>
          </a:stretch>
        </p:blipFill>
        <p:spPr>
          <a:xfrm>
            <a:off x="860612" y="1362466"/>
            <a:ext cx="10470776" cy="4431173"/>
          </a:xfrm>
          <a:prstGeom prst="rect">
            <a:avLst/>
          </a:prstGeom>
        </p:spPr>
      </p:pic>
    </p:spTree>
    <p:extLst>
      <p:ext uri="{BB962C8B-B14F-4D97-AF65-F5344CB8AC3E}">
        <p14:creationId xmlns:p14="http://schemas.microsoft.com/office/powerpoint/2010/main" val="37147833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646111" y="452718"/>
            <a:ext cx="11121594" cy="1400530"/>
          </a:xfrm>
        </p:spPr>
        <p:txBody>
          <a:bodyPr/>
          <a:lstStyle/>
          <a:p>
            <a:pPr algn="ctr"/>
            <a:r>
              <a:rPr lang="en-GB" sz="3200" b="1" dirty="0"/>
              <a:t>OMIM: An Online </a:t>
            </a:r>
            <a:r>
              <a:rPr lang="en-GB" sz="3200" b="1" dirty="0" err="1"/>
              <a:t>Catalog</a:t>
            </a:r>
            <a:r>
              <a:rPr lang="en-GB" sz="3200" b="1" dirty="0"/>
              <a:t> of Human Genes and Genetic Disorders</a:t>
            </a:r>
            <a:endParaRPr lang="en-US" sz="3200" b="1" dirty="0"/>
          </a:p>
        </p:txBody>
      </p:sp>
      <p:pic>
        <p:nvPicPr>
          <p:cNvPr id="7" name="Content Placeholder 6">
            <a:extLst>
              <a:ext uri="{FF2B5EF4-FFF2-40B4-BE49-F238E27FC236}">
                <a16:creationId xmlns:a16="http://schemas.microsoft.com/office/drawing/2014/main" id="{535F8511-0D19-83BD-6235-A43A301A0A57}"/>
              </a:ext>
            </a:extLst>
          </p:cNvPr>
          <p:cNvPicPr>
            <a:picLocks noGrp="1" noChangeAspect="1"/>
          </p:cNvPicPr>
          <p:nvPr>
            <p:ph idx="1"/>
          </p:nvPr>
        </p:nvPicPr>
        <p:blipFill>
          <a:blip r:embed="rId2"/>
          <a:stretch>
            <a:fillRect/>
          </a:stretch>
        </p:blipFill>
        <p:spPr>
          <a:xfrm>
            <a:off x="2188860" y="1299419"/>
            <a:ext cx="7814280" cy="4970781"/>
          </a:xfrm>
        </p:spPr>
      </p:pic>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https://omim.org/</a:t>
            </a:r>
          </a:p>
        </p:txBody>
      </p:sp>
    </p:spTree>
    <p:extLst>
      <p:ext uri="{BB962C8B-B14F-4D97-AF65-F5344CB8AC3E}">
        <p14:creationId xmlns:p14="http://schemas.microsoft.com/office/powerpoint/2010/main" val="2864306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E660B5E-1FF6-DCB5-6359-0530332BE5FD}"/>
              </a:ext>
            </a:extLst>
          </p:cNvPr>
          <p:cNvSpPr txBox="1">
            <a:spLocks/>
          </p:cNvSpPr>
          <p:nvPr/>
        </p:nvSpPr>
        <p:spPr>
          <a:xfrm>
            <a:off x="820484" y="175673"/>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400" b="1" dirty="0">
                <a:latin typeface="Calibri Light" panose="020F0302020204030204" pitchFamily="34" charset="0"/>
              </a:rPr>
              <a:t>Genetic disorder</a:t>
            </a:r>
          </a:p>
        </p:txBody>
      </p:sp>
      <p:sp>
        <p:nvSpPr>
          <p:cNvPr id="8" name="TextBox 7">
            <a:extLst>
              <a:ext uri="{FF2B5EF4-FFF2-40B4-BE49-F238E27FC236}">
                <a16:creationId xmlns:a16="http://schemas.microsoft.com/office/drawing/2014/main" id="{70BAF81D-4CF1-DB3B-EED5-A6B8A4E17CE1}"/>
              </a:ext>
            </a:extLst>
          </p:cNvPr>
          <p:cNvSpPr txBox="1"/>
          <p:nvPr/>
        </p:nvSpPr>
        <p:spPr>
          <a:xfrm>
            <a:off x="493568" y="1105090"/>
            <a:ext cx="11166526" cy="646331"/>
          </a:xfrm>
          <a:prstGeom prst="rect">
            <a:avLst/>
          </a:prstGeom>
          <a:noFill/>
        </p:spPr>
        <p:txBody>
          <a:bodyPr wrap="square">
            <a:spAutoFit/>
          </a:bodyPr>
          <a:lstStyle/>
          <a:p>
            <a:pPr algn="just"/>
            <a:r>
              <a:rPr lang="en-GB" dirty="0">
                <a:latin typeface="Calibri Light" panose="020F0302020204030204" pitchFamily="34" charset="0"/>
              </a:rPr>
              <a:t>A genetic disorder is a health problem caused by one or more abnormalities in the genome. It can be caused by a mutation in a single gene or multiple genes or by a chromosome abnormality.</a:t>
            </a:r>
          </a:p>
        </p:txBody>
      </p:sp>
      <p:pic>
        <p:nvPicPr>
          <p:cNvPr id="12" name="Picture 11">
            <a:extLst>
              <a:ext uri="{FF2B5EF4-FFF2-40B4-BE49-F238E27FC236}">
                <a16:creationId xmlns:a16="http://schemas.microsoft.com/office/drawing/2014/main" id="{61F7F069-60F3-DFC8-A1BA-D0348DFC8A4C}"/>
              </a:ext>
            </a:extLst>
          </p:cNvPr>
          <p:cNvPicPr>
            <a:picLocks noChangeAspect="1"/>
          </p:cNvPicPr>
          <p:nvPr/>
        </p:nvPicPr>
        <p:blipFill>
          <a:blip r:embed="rId2"/>
          <a:stretch>
            <a:fillRect/>
          </a:stretch>
        </p:blipFill>
        <p:spPr>
          <a:xfrm>
            <a:off x="672579" y="2229224"/>
            <a:ext cx="4875681" cy="4216400"/>
          </a:xfrm>
          <a:prstGeom prst="rect">
            <a:avLst/>
          </a:prstGeom>
        </p:spPr>
      </p:pic>
      <p:sp>
        <p:nvSpPr>
          <p:cNvPr id="14" name="TextBox 13">
            <a:extLst>
              <a:ext uri="{FF2B5EF4-FFF2-40B4-BE49-F238E27FC236}">
                <a16:creationId xmlns:a16="http://schemas.microsoft.com/office/drawing/2014/main" id="{45807F7E-92F7-81A9-4E24-AAC05E26E0DD}"/>
              </a:ext>
            </a:extLst>
          </p:cNvPr>
          <p:cNvSpPr txBox="1"/>
          <p:nvPr/>
        </p:nvSpPr>
        <p:spPr>
          <a:xfrm>
            <a:off x="3048000" y="6488668"/>
            <a:ext cx="6096000" cy="307777"/>
          </a:xfrm>
          <a:prstGeom prst="rect">
            <a:avLst/>
          </a:prstGeom>
          <a:noFill/>
        </p:spPr>
        <p:txBody>
          <a:bodyPr wrap="square">
            <a:spAutoFit/>
          </a:bodyPr>
          <a:lstStyle/>
          <a:p>
            <a:pPr algn="ctr"/>
            <a:r>
              <a:rPr lang="en-US" sz="1400" dirty="0">
                <a:latin typeface="Calibri Light" panose="020F0302020204030204" pitchFamily="34" charset="0"/>
              </a:rPr>
              <a:t>https://en.wikipedia.org/wiki/Genetic_disorder</a:t>
            </a:r>
          </a:p>
        </p:txBody>
      </p:sp>
      <p:pic>
        <p:nvPicPr>
          <p:cNvPr id="15" name="Picture 14">
            <a:extLst>
              <a:ext uri="{FF2B5EF4-FFF2-40B4-BE49-F238E27FC236}">
                <a16:creationId xmlns:a16="http://schemas.microsoft.com/office/drawing/2014/main" id="{3D4CD621-8C12-0D3B-75DB-7EEB8291732D}"/>
              </a:ext>
            </a:extLst>
          </p:cNvPr>
          <p:cNvPicPr>
            <a:picLocks noChangeAspect="1"/>
          </p:cNvPicPr>
          <p:nvPr/>
        </p:nvPicPr>
        <p:blipFill>
          <a:blip r:embed="rId3"/>
          <a:stretch>
            <a:fillRect/>
          </a:stretch>
        </p:blipFill>
        <p:spPr>
          <a:xfrm>
            <a:off x="8791852" y="2187745"/>
            <a:ext cx="2718830" cy="1565477"/>
          </a:xfrm>
          <a:prstGeom prst="rect">
            <a:avLst/>
          </a:prstGeom>
        </p:spPr>
      </p:pic>
      <p:pic>
        <p:nvPicPr>
          <p:cNvPr id="17" name="Picture 16">
            <a:extLst>
              <a:ext uri="{FF2B5EF4-FFF2-40B4-BE49-F238E27FC236}">
                <a16:creationId xmlns:a16="http://schemas.microsoft.com/office/drawing/2014/main" id="{C518B2F5-E116-5B52-3322-CEB79ECEAB96}"/>
              </a:ext>
            </a:extLst>
          </p:cNvPr>
          <p:cNvPicPr>
            <a:picLocks noChangeAspect="1"/>
          </p:cNvPicPr>
          <p:nvPr/>
        </p:nvPicPr>
        <p:blipFill>
          <a:blip r:embed="rId4"/>
          <a:stretch>
            <a:fillRect/>
          </a:stretch>
        </p:blipFill>
        <p:spPr>
          <a:xfrm>
            <a:off x="5862496" y="3793632"/>
            <a:ext cx="5656925" cy="2651992"/>
          </a:xfrm>
          <a:prstGeom prst="rect">
            <a:avLst/>
          </a:prstGeom>
        </p:spPr>
      </p:pic>
      <p:pic>
        <p:nvPicPr>
          <p:cNvPr id="19" name="Picture 18">
            <a:extLst>
              <a:ext uri="{FF2B5EF4-FFF2-40B4-BE49-F238E27FC236}">
                <a16:creationId xmlns:a16="http://schemas.microsoft.com/office/drawing/2014/main" id="{BD0E16E8-3DD7-3E81-5601-0701EBC4BA40}"/>
              </a:ext>
            </a:extLst>
          </p:cNvPr>
          <p:cNvPicPr>
            <a:picLocks noChangeAspect="1"/>
          </p:cNvPicPr>
          <p:nvPr/>
        </p:nvPicPr>
        <p:blipFill rotWithShape="1">
          <a:blip r:embed="rId5"/>
          <a:srcRect l="2828" t="19765" r="2828" b="3843"/>
          <a:stretch/>
        </p:blipFill>
        <p:spPr>
          <a:xfrm>
            <a:off x="5862496" y="2187745"/>
            <a:ext cx="2895126" cy="1562843"/>
          </a:xfrm>
          <a:prstGeom prst="rect">
            <a:avLst/>
          </a:prstGeom>
        </p:spPr>
      </p:pic>
    </p:spTree>
    <p:extLst>
      <p:ext uri="{BB962C8B-B14F-4D97-AF65-F5344CB8AC3E}">
        <p14:creationId xmlns:p14="http://schemas.microsoft.com/office/powerpoint/2010/main" val="323733739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374073" y="452718"/>
            <a:ext cx="11549495" cy="1400530"/>
          </a:xfrm>
        </p:spPr>
        <p:txBody>
          <a:bodyPr/>
          <a:lstStyle/>
          <a:p>
            <a:pPr algn="ctr"/>
            <a:r>
              <a:rPr lang="en-GB" sz="3200" b="1" dirty="0"/>
              <a:t>NCBI OMIM: An Online </a:t>
            </a:r>
            <a:r>
              <a:rPr lang="en-GB" sz="3200" b="1" dirty="0" err="1"/>
              <a:t>Catalog</a:t>
            </a:r>
            <a:r>
              <a:rPr lang="en-GB" sz="3200" b="1" dirty="0"/>
              <a:t> of Human Genes and Genetic Disorders</a:t>
            </a:r>
            <a:endParaRPr lang="en-US" sz="3200" b="1"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https://www.ncbi.nlm.nih.gov/omim</a:t>
            </a:r>
          </a:p>
        </p:txBody>
      </p:sp>
      <p:pic>
        <p:nvPicPr>
          <p:cNvPr id="8" name="Content Placeholder 7">
            <a:extLst>
              <a:ext uri="{FF2B5EF4-FFF2-40B4-BE49-F238E27FC236}">
                <a16:creationId xmlns:a16="http://schemas.microsoft.com/office/drawing/2014/main" id="{86CAA282-DA41-390B-84DB-F456B3078C54}"/>
              </a:ext>
            </a:extLst>
          </p:cNvPr>
          <p:cNvPicPr>
            <a:picLocks noGrp="1" noChangeAspect="1"/>
          </p:cNvPicPr>
          <p:nvPr>
            <p:ph idx="1"/>
          </p:nvPr>
        </p:nvPicPr>
        <p:blipFill>
          <a:blip r:embed="rId2"/>
          <a:stretch>
            <a:fillRect/>
          </a:stretch>
        </p:blipFill>
        <p:spPr>
          <a:xfrm>
            <a:off x="1743183" y="1636391"/>
            <a:ext cx="8311238" cy="4195762"/>
          </a:xfrm>
        </p:spPr>
      </p:pic>
    </p:spTree>
    <p:extLst>
      <p:ext uri="{BB962C8B-B14F-4D97-AF65-F5344CB8AC3E}">
        <p14:creationId xmlns:p14="http://schemas.microsoft.com/office/powerpoint/2010/main" val="1982078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374073" y="452718"/>
            <a:ext cx="11549495" cy="1400530"/>
          </a:xfrm>
        </p:spPr>
        <p:txBody>
          <a:bodyPr/>
          <a:lstStyle/>
          <a:p>
            <a:pPr algn="ctr"/>
            <a:r>
              <a:rPr lang="en-GB" sz="3200" b="1" dirty="0"/>
              <a:t>NCBI OMIM: An Online </a:t>
            </a:r>
            <a:r>
              <a:rPr lang="en-GB" sz="3200" b="1" dirty="0" err="1"/>
              <a:t>Catalog</a:t>
            </a:r>
            <a:r>
              <a:rPr lang="en-GB" sz="3200" b="1" dirty="0"/>
              <a:t> of Human Genes and Genetic Disorders</a:t>
            </a:r>
            <a:endParaRPr lang="en-US" sz="3200" b="1" dirty="0"/>
          </a:p>
        </p:txBody>
      </p:sp>
      <p:sp>
        <p:nvSpPr>
          <p:cNvPr id="5" name="TextBox 4">
            <a:extLst>
              <a:ext uri="{FF2B5EF4-FFF2-40B4-BE49-F238E27FC236}">
                <a16:creationId xmlns:a16="http://schemas.microsoft.com/office/drawing/2014/main" id="{67BA33D5-6C44-75B4-A09E-6BB0A46D48D6}"/>
              </a:ext>
            </a:extLst>
          </p:cNvPr>
          <p:cNvSpPr txBox="1"/>
          <p:nvPr/>
        </p:nvSpPr>
        <p:spPr>
          <a:xfrm>
            <a:off x="309996" y="6277022"/>
            <a:ext cx="6096000" cy="369332"/>
          </a:xfrm>
          <a:prstGeom prst="rect">
            <a:avLst/>
          </a:prstGeom>
          <a:noFill/>
        </p:spPr>
        <p:txBody>
          <a:bodyPr wrap="square">
            <a:spAutoFit/>
          </a:bodyPr>
          <a:lstStyle/>
          <a:p>
            <a:r>
              <a:rPr lang="en-US" dirty="0">
                <a:latin typeface="Calibri Light" panose="020F0302020204030204" pitchFamily="34" charset="0"/>
              </a:rPr>
              <a:t>https://www.ncbi.nlm.nih.gov/omim</a:t>
            </a:r>
          </a:p>
        </p:txBody>
      </p:sp>
      <p:pic>
        <p:nvPicPr>
          <p:cNvPr id="7" name="Content Placeholder 6">
            <a:extLst>
              <a:ext uri="{FF2B5EF4-FFF2-40B4-BE49-F238E27FC236}">
                <a16:creationId xmlns:a16="http://schemas.microsoft.com/office/drawing/2014/main" id="{1DFFA659-683A-63AF-F6A0-3E7BF6EB4A06}"/>
              </a:ext>
            </a:extLst>
          </p:cNvPr>
          <p:cNvPicPr>
            <a:picLocks noGrp="1" noChangeAspect="1"/>
          </p:cNvPicPr>
          <p:nvPr>
            <p:ph idx="1"/>
          </p:nvPr>
        </p:nvPicPr>
        <p:blipFill>
          <a:blip r:embed="rId2"/>
          <a:stretch>
            <a:fillRect/>
          </a:stretch>
        </p:blipFill>
        <p:spPr>
          <a:xfrm>
            <a:off x="309996" y="1555297"/>
            <a:ext cx="4936351" cy="3456836"/>
          </a:xfrm>
        </p:spPr>
      </p:pic>
      <p:pic>
        <p:nvPicPr>
          <p:cNvPr id="10" name="Picture 9">
            <a:extLst>
              <a:ext uri="{FF2B5EF4-FFF2-40B4-BE49-F238E27FC236}">
                <a16:creationId xmlns:a16="http://schemas.microsoft.com/office/drawing/2014/main" id="{0DF84ECE-F4FC-015C-EEDC-73588E0F124E}"/>
              </a:ext>
            </a:extLst>
          </p:cNvPr>
          <p:cNvPicPr>
            <a:picLocks noChangeAspect="1"/>
          </p:cNvPicPr>
          <p:nvPr/>
        </p:nvPicPr>
        <p:blipFill>
          <a:blip r:embed="rId3"/>
          <a:stretch>
            <a:fillRect/>
          </a:stretch>
        </p:blipFill>
        <p:spPr>
          <a:xfrm>
            <a:off x="5374816" y="1555297"/>
            <a:ext cx="6548752" cy="3456836"/>
          </a:xfrm>
          <a:prstGeom prst="rect">
            <a:avLst/>
          </a:prstGeom>
        </p:spPr>
      </p:pic>
      <p:sp>
        <p:nvSpPr>
          <p:cNvPr id="12" name="TextBox 11">
            <a:extLst>
              <a:ext uri="{FF2B5EF4-FFF2-40B4-BE49-F238E27FC236}">
                <a16:creationId xmlns:a16="http://schemas.microsoft.com/office/drawing/2014/main" id="{79035F5E-9375-C468-14D2-7E4B81C1DF9A}"/>
              </a:ext>
            </a:extLst>
          </p:cNvPr>
          <p:cNvSpPr txBox="1"/>
          <p:nvPr/>
        </p:nvSpPr>
        <p:spPr>
          <a:xfrm>
            <a:off x="5786890" y="6220616"/>
            <a:ext cx="6095114" cy="369332"/>
          </a:xfrm>
          <a:prstGeom prst="rect">
            <a:avLst/>
          </a:prstGeom>
          <a:noFill/>
        </p:spPr>
        <p:txBody>
          <a:bodyPr wrap="square">
            <a:spAutoFit/>
          </a:bodyPr>
          <a:lstStyle/>
          <a:p>
            <a:pPr algn="r"/>
            <a:r>
              <a:rPr lang="en-US" dirty="0"/>
              <a:t>https://omim.org/entry/604131</a:t>
            </a:r>
          </a:p>
        </p:txBody>
      </p:sp>
    </p:spTree>
    <p:extLst>
      <p:ext uri="{BB962C8B-B14F-4D97-AF65-F5344CB8AC3E}">
        <p14:creationId xmlns:p14="http://schemas.microsoft.com/office/powerpoint/2010/main" val="1210524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233083" y="452718"/>
            <a:ext cx="11684000" cy="1400530"/>
          </a:xfrm>
        </p:spPr>
        <p:txBody>
          <a:bodyPr/>
          <a:lstStyle/>
          <a:p>
            <a:pPr algn="ctr"/>
            <a:r>
              <a:rPr lang="en-GB" sz="3600" b="1" dirty="0" err="1"/>
              <a:t>ClinVar</a:t>
            </a:r>
            <a:r>
              <a:rPr lang="en-GB" sz="3600" b="1" dirty="0"/>
              <a:t>: </a:t>
            </a:r>
            <a:r>
              <a:rPr lang="en-GB" sz="3600" dirty="0"/>
              <a:t>Reports of human variations classified for diseases and drug responses </a:t>
            </a:r>
            <a:endParaRPr lang="en-US" sz="3600"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https://www.ncbi.nlm.nih.gov/clinvar/</a:t>
            </a:r>
          </a:p>
        </p:txBody>
      </p:sp>
      <p:pic>
        <p:nvPicPr>
          <p:cNvPr id="7" name="Picture 6">
            <a:extLst>
              <a:ext uri="{FF2B5EF4-FFF2-40B4-BE49-F238E27FC236}">
                <a16:creationId xmlns:a16="http://schemas.microsoft.com/office/drawing/2014/main" id="{1CCE4BC0-026F-0D0A-620B-6C8A78150F6B}"/>
              </a:ext>
            </a:extLst>
          </p:cNvPr>
          <p:cNvPicPr>
            <a:picLocks noChangeAspect="1"/>
          </p:cNvPicPr>
          <p:nvPr/>
        </p:nvPicPr>
        <p:blipFill>
          <a:blip r:embed="rId2"/>
          <a:stretch>
            <a:fillRect/>
          </a:stretch>
        </p:blipFill>
        <p:spPr>
          <a:xfrm>
            <a:off x="1538099" y="1853248"/>
            <a:ext cx="8874407" cy="4345964"/>
          </a:xfrm>
          <a:prstGeom prst="rect">
            <a:avLst/>
          </a:prstGeom>
        </p:spPr>
      </p:pic>
    </p:spTree>
    <p:extLst>
      <p:ext uri="{BB962C8B-B14F-4D97-AF65-F5344CB8AC3E}">
        <p14:creationId xmlns:p14="http://schemas.microsoft.com/office/powerpoint/2010/main" val="39155742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233083" y="452718"/>
            <a:ext cx="11684000" cy="840950"/>
          </a:xfrm>
        </p:spPr>
        <p:txBody>
          <a:bodyPr/>
          <a:lstStyle/>
          <a:p>
            <a:pPr algn="ctr"/>
            <a:r>
              <a:rPr lang="en-GB" sz="3600" b="1" dirty="0" err="1"/>
              <a:t>ClinVar</a:t>
            </a:r>
            <a:r>
              <a:rPr lang="en-GB" sz="3600" b="1" dirty="0"/>
              <a:t>: </a:t>
            </a:r>
            <a:r>
              <a:rPr lang="en-GB" sz="2400" dirty="0"/>
              <a:t>Reports of human variations classified for diseases and drug responses </a:t>
            </a:r>
            <a:endParaRPr lang="en-US" sz="3600"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https://www.ncbi.nlm.nih.gov/clinvar/</a:t>
            </a:r>
          </a:p>
        </p:txBody>
      </p:sp>
      <p:pic>
        <p:nvPicPr>
          <p:cNvPr id="4" name="Picture 3">
            <a:extLst>
              <a:ext uri="{FF2B5EF4-FFF2-40B4-BE49-F238E27FC236}">
                <a16:creationId xmlns:a16="http://schemas.microsoft.com/office/drawing/2014/main" id="{D9F144C3-6637-5EAA-361D-343E240C17C7}"/>
              </a:ext>
            </a:extLst>
          </p:cNvPr>
          <p:cNvPicPr>
            <a:picLocks noChangeAspect="1"/>
          </p:cNvPicPr>
          <p:nvPr/>
        </p:nvPicPr>
        <p:blipFill>
          <a:blip r:embed="rId2"/>
          <a:stretch>
            <a:fillRect/>
          </a:stretch>
        </p:blipFill>
        <p:spPr>
          <a:xfrm>
            <a:off x="923260" y="1804171"/>
            <a:ext cx="10345479" cy="3465048"/>
          </a:xfrm>
          <a:prstGeom prst="rect">
            <a:avLst/>
          </a:prstGeom>
        </p:spPr>
      </p:pic>
    </p:spTree>
    <p:extLst>
      <p:ext uri="{BB962C8B-B14F-4D97-AF65-F5344CB8AC3E}">
        <p14:creationId xmlns:p14="http://schemas.microsoft.com/office/powerpoint/2010/main" val="2255666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5E808-F00E-9195-9000-25F808141657}"/>
              </a:ext>
            </a:extLst>
          </p:cNvPr>
          <p:cNvSpPr>
            <a:spLocks noGrp="1"/>
          </p:cNvSpPr>
          <p:nvPr>
            <p:ph type="title"/>
          </p:nvPr>
        </p:nvSpPr>
        <p:spPr>
          <a:xfrm>
            <a:off x="254000" y="255291"/>
            <a:ext cx="11684000" cy="711064"/>
          </a:xfrm>
        </p:spPr>
        <p:txBody>
          <a:bodyPr/>
          <a:lstStyle/>
          <a:p>
            <a:pPr algn="ctr"/>
            <a:r>
              <a:rPr lang="en-GB" sz="3600" b="1" dirty="0" err="1"/>
              <a:t>ClinVar</a:t>
            </a:r>
            <a:r>
              <a:rPr lang="en-GB" sz="3600" b="1" dirty="0"/>
              <a:t>: </a:t>
            </a:r>
            <a:r>
              <a:rPr lang="en-GB" sz="2400" dirty="0"/>
              <a:t>Reports of human variations classified for diseases and drug responses </a:t>
            </a:r>
            <a:endParaRPr lang="en-US" sz="3600" dirty="0"/>
          </a:p>
        </p:txBody>
      </p:sp>
      <p:sp>
        <p:nvSpPr>
          <p:cNvPr id="5" name="TextBox 4">
            <a:extLst>
              <a:ext uri="{FF2B5EF4-FFF2-40B4-BE49-F238E27FC236}">
                <a16:creationId xmlns:a16="http://schemas.microsoft.com/office/drawing/2014/main" id="{67BA33D5-6C44-75B4-A09E-6BB0A46D48D6}"/>
              </a:ext>
            </a:extLst>
          </p:cNvPr>
          <p:cNvSpPr txBox="1"/>
          <p:nvPr/>
        </p:nvSpPr>
        <p:spPr>
          <a:xfrm>
            <a:off x="5474447" y="6350604"/>
            <a:ext cx="6096000" cy="369332"/>
          </a:xfrm>
          <a:prstGeom prst="rect">
            <a:avLst/>
          </a:prstGeom>
          <a:noFill/>
        </p:spPr>
        <p:txBody>
          <a:bodyPr wrap="square">
            <a:spAutoFit/>
          </a:bodyPr>
          <a:lstStyle/>
          <a:p>
            <a:pPr algn="r"/>
            <a:r>
              <a:rPr lang="en-US" dirty="0">
                <a:latin typeface="Calibri Light" panose="020F0302020204030204" pitchFamily="34" charset="0"/>
              </a:rPr>
              <a:t>https://www.ncbi.nlm.nih.gov/clinvar/</a:t>
            </a:r>
          </a:p>
        </p:txBody>
      </p:sp>
      <p:pic>
        <p:nvPicPr>
          <p:cNvPr id="8" name="Picture 7">
            <a:extLst>
              <a:ext uri="{FF2B5EF4-FFF2-40B4-BE49-F238E27FC236}">
                <a16:creationId xmlns:a16="http://schemas.microsoft.com/office/drawing/2014/main" id="{1868B0A3-4F14-16AF-4756-1F4CE71F5538}"/>
              </a:ext>
            </a:extLst>
          </p:cNvPr>
          <p:cNvPicPr>
            <a:picLocks noChangeAspect="1"/>
          </p:cNvPicPr>
          <p:nvPr/>
        </p:nvPicPr>
        <p:blipFill>
          <a:blip r:embed="rId2"/>
          <a:stretch>
            <a:fillRect/>
          </a:stretch>
        </p:blipFill>
        <p:spPr>
          <a:xfrm>
            <a:off x="1789451" y="1310896"/>
            <a:ext cx="7796162" cy="4695167"/>
          </a:xfrm>
          <a:prstGeom prst="rect">
            <a:avLst/>
          </a:prstGeom>
        </p:spPr>
      </p:pic>
    </p:spTree>
    <p:extLst>
      <p:ext uri="{BB962C8B-B14F-4D97-AF65-F5344CB8AC3E}">
        <p14:creationId xmlns:p14="http://schemas.microsoft.com/office/powerpoint/2010/main" val="15650228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A2FDC-DBEB-99F5-E8DD-22AC2DE42B71}"/>
              </a:ext>
            </a:extLst>
          </p:cNvPr>
          <p:cNvSpPr>
            <a:spLocks noGrp="1"/>
          </p:cNvSpPr>
          <p:nvPr>
            <p:ph type="ctrTitle"/>
          </p:nvPr>
        </p:nvSpPr>
        <p:spPr>
          <a:xfrm>
            <a:off x="1524000" y="868362"/>
            <a:ext cx="9144000" cy="2387600"/>
          </a:xfrm>
        </p:spPr>
        <p:txBody>
          <a:bodyPr>
            <a:normAutofit/>
          </a:bodyPr>
          <a:lstStyle/>
          <a:p>
            <a:r>
              <a:rPr lang="vi-VN" sz="7200" b="1" i="0" dirty="0">
                <a:solidFill>
                  <a:schemeClr val="tx1"/>
                </a:solidFill>
                <a:effectLst/>
                <a:latin typeface="Calibri Light" panose="020F0302020204030204" pitchFamily="34" charset="0"/>
              </a:rPr>
              <a:t>Xin chân thành cảm ơn!</a:t>
            </a:r>
            <a:endParaRPr lang="en-US" sz="7200" dirty="0">
              <a:solidFill>
                <a:schemeClr val="tx1"/>
              </a:solidFill>
            </a:endParaRPr>
          </a:p>
        </p:txBody>
      </p:sp>
      <p:sp>
        <p:nvSpPr>
          <p:cNvPr id="3" name="Subtitle 2">
            <a:extLst>
              <a:ext uri="{FF2B5EF4-FFF2-40B4-BE49-F238E27FC236}">
                <a16:creationId xmlns:a16="http://schemas.microsoft.com/office/drawing/2014/main" id="{528AAA23-BC4D-773B-8E37-395D5A12E168}"/>
              </a:ext>
            </a:extLst>
          </p:cNvPr>
          <p:cNvSpPr>
            <a:spLocks noGrp="1"/>
          </p:cNvSpPr>
          <p:nvPr>
            <p:ph type="subTitle" idx="1"/>
          </p:nvPr>
        </p:nvSpPr>
        <p:spPr/>
        <p:txBody>
          <a:bodyPr>
            <a:noAutofit/>
          </a:bodyPr>
          <a:lstStyle/>
          <a:p>
            <a:r>
              <a:rPr lang="en-US" dirty="0">
                <a:solidFill>
                  <a:schemeClr val="tx1"/>
                </a:solidFill>
              </a:rPr>
              <a:t>Luu Phuc Loi, PhD</a:t>
            </a:r>
          </a:p>
          <a:p>
            <a:r>
              <a:rPr lang="en-US" dirty="0" err="1">
                <a:solidFill>
                  <a:schemeClr val="tx1"/>
                </a:solidFill>
              </a:rPr>
              <a:t>Zalo</a:t>
            </a:r>
            <a:r>
              <a:rPr lang="en-US" dirty="0">
                <a:solidFill>
                  <a:schemeClr val="tx1"/>
                </a:solidFill>
              </a:rPr>
              <a:t>: 0901802182</a:t>
            </a:r>
          </a:p>
          <a:p>
            <a:r>
              <a:rPr lang="en-US" dirty="0">
                <a:solidFill>
                  <a:schemeClr val="tx1"/>
                </a:solidFill>
              </a:rPr>
              <a:t>luu.p.loi@googlemail.com</a:t>
            </a:r>
          </a:p>
        </p:txBody>
      </p:sp>
    </p:spTree>
    <p:extLst>
      <p:ext uri="{BB962C8B-B14F-4D97-AF65-F5344CB8AC3E}">
        <p14:creationId xmlns:p14="http://schemas.microsoft.com/office/powerpoint/2010/main" val="3221103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A8CBBC-5212-4C4D-4800-43F4AD25E729}"/>
              </a:ext>
            </a:extLst>
          </p:cNvPr>
          <p:cNvSpPr>
            <a:spLocks noGrp="1"/>
          </p:cNvSpPr>
          <p:nvPr>
            <p:ph type="title"/>
          </p:nvPr>
        </p:nvSpPr>
        <p:spPr>
          <a:xfrm>
            <a:off x="737063" y="238841"/>
            <a:ext cx="10680801" cy="841729"/>
          </a:xfrm>
        </p:spPr>
        <p:txBody>
          <a:bodyPr>
            <a:noAutofit/>
          </a:bodyPr>
          <a:lstStyle/>
          <a:p>
            <a:pPr algn="ct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Quan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hệ</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nhân</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quả</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Biến</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thể</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gen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và</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dirty="0" err="1">
                <a:solidFill>
                  <a:schemeClr val="tx1"/>
                </a:solidFill>
                <a:latin typeface="Calibri Light" panose="020F0302020204030204" pitchFamily="34" charset="0"/>
                <a:ea typeface="Calibri Light" panose="020F0302020204030204" pitchFamily="34" charset="0"/>
                <a:cs typeface="Calibri Light" panose="020F0302020204030204" pitchFamily="34" charset="0"/>
              </a:rPr>
              <a:t>bệnh</a:t>
            </a:r>
            <a:r>
              <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rPr>
              <a:t> </a:t>
            </a:r>
            <a:r>
              <a:rPr lang="en-US" sz="4000" b="1" i="0" dirty="0">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di </a:t>
            </a:r>
            <a:r>
              <a:rPr lang="en-US" sz="4000" b="1" i="0" dirty="0" err="1">
                <a:solidFill>
                  <a:schemeClr val="tx1"/>
                </a:solidFill>
                <a:effectLst/>
                <a:latin typeface="Calibri Light" panose="020F0302020204030204" pitchFamily="34" charset="0"/>
                <a:ea typeface="Calibri Light" panose="020F0302020204030204" pitchFamily="34" charset="0"/>
                <a:cs typeface="Calibri Light" panose="020F0302020204030204" pitchFamily="34" charset="0"/>
              </a:rPr>
              <a:t>truyền</a:t>
            </a:r>
            <a:endParaRPr lang="en-US" sz="4000" b="1" dirty="0">
              <a:solidFill>
                <a:schemeClr val="tx1"/>
              </a:solidFill>
              <a:latin typeface="Calibri Light" panose="020F0302020204030204" pitchFamily="34" charset="0"/>
              <a:ea typeface="Calibri Light" panose="020F0302020204030204" pitchFamily="34" charset="0"/>
              <a:cs typeface="Calibri Light" panose="020F0302020204030204" pitchFamily="34" charset="0"/>
            </a:endParaRPr>
          </a:p>
        </p:txBody>
      </p:sp>
      <p:pic>
        <p:nvPicPr>
          <p:cNvPr id="1026" name="Picture 2" descr="Figure 1.Omics technologies have accelerated our understanding of the complex molecular interactions in biological systems.">
            <a:extLst>
              <a:ext uri="{FF2B5EF4-FFF2-40B4-BE49-F238E27FC236}">
                <a16:creationId xmlns:a16="http://schemas.microsoft.com/office/drawing/2014/main" id="{B9948071-8357-F05A-720F-702C209D04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845" y="1148579"/>
            <a:ext cx="11133537" cy="244149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F5BEF2B-3CFE-5574-4ABC-E7FDB8B6E07D}"/>
              </a:ext>
            </a:extLst>
          </p:cNvPr>
          <p:cNvSpPr txBox="1"/>
          <p:nvPr/>
        </p:nvSpPr>
        <p:spPr>
          <a:xfrm>
            <a:off x="574853" y="5440717"/>
            <a:ext cx="2417683" cy="230832"/>
          </a:xfrm>
          <a:prstGeom prst="rect">
            <a:avLst/>
          </a:prstGeom>
          <a:noFill/>
        </p:spPr>
        <p:txBody>
          <a:bodyPr wrap="square">
            <a:spAutoFit/>
          </a:bodyPr>
          <a:lstStyle/>
          <a:p>
            <a:r>
              <a:rPr lang="en-US" sz="900" b="1" i="0" dirty="0">
                <a:effectLst/>
                <a:latin typeface="Calibri Light" panose="020F0302020204030204" pitchFamily="34" charset="0"/>
              </a:rPr>
              <a:t>10.5772/intechopen.71769</a:t>
            </a:r>
            <a:endParaRPr lang="en-US" sz="900" b="1" dirty="0">
              <a:latin typeface="Calibri Light" panose="020F0302020204030204" pitchFamily="34" charset="0"/>
            </a:endParaRPr>
          </a:p>
        </p:txBody>
      </p:sp>
      <p:sp>
        <p:nvSpPr>
          <p:cNvPr id="9" name="TextBox 8">
            <a:extLst>
              <a:ext uri="{FF2B5EF4-FFF2-40B4-BE49-F238E27FC236}">
                <a16:creationId xmlns:a16="http://schemas.microsoft.com/office/drawing/2014/main" id="{7B535F71-61E4-384A-7B2D-163B2AD523AC}"/>
              </a:ext>
            </a:extLst>
          </p:cNvPr>
          <p:cNvSpPr txBox="1"/>
          <p:nvPr/>
        </p:nvSpPr>
        <p:spPr>
          <a:xfrm>
            <a:off x="559562" y="3658163"/>
            <a:ext cx="2417683" cy="1431161"/>
          </a:xfrm>
          <a:prstGeom prst="rect">
            <a:avLst/>
          </a:prstGeom>
          <a:solidFill>
            <a:schemeClr val="tx1"/>
          </a:solidFill>
          <a:ln w="19050" cap="rnd">
            <a:solidFill>
              <a:schemeClr val="accent1"/>
            </a:solidFill>
            <a:extLst>
              <a:ext uri="{C807C97D-BFC1-408E-A445-0C87EB9F89A2}">
                <ask:lineSketchStyleProps xmlns:ask="http://schemas.microsoft.com/office/drawing/2018/sketchyshapes" sd="1219033472">
                  <a:custGeom>
                    <a:avLst/>
                    <a:gdLst>
                      <a:gd name="connsiteX0" fmla="*/ 0 w 2417683"/>
                      <a:gd name="connsiteY0" fmla="*/ 0 h 1431161"/>
                      <a:gd name="connsiteX1" fmla="*/ 2417683 w 2417683"/>
                      <a:gd name="connsiteY1" fmla="*/ 0 h 1431161"/>
                      <a:gd name="connsiteX2" fmla="*/ 2417683 w 2417683"/>
                      <a:gd name="connsiteY2" fmla="*/ 1431161 h 1431161"/>
                      <a:gd name="connsiteX3" fmla="*/ 0 w 2417683"/>
                      <a:gd name="connsiteY3" fmla="*/ 1431161 h 1431161"/>
                      <a:gd name="connsiteX4" fmla="*/ 0 w 2417683"/>
                      <a:gd name="connsiteY4" fmla="*/ 0 h 1431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683" h="1431161" extrusionOk="0">
                        <a:moveTo>
                          <a:pt x="0" y="0"/>
                        </a:moveTo>
                        <a:cubicBezTo>
                          <a:pt x="450879" y="118645"/>
                          <a:pt x="1421577" y="116012"/>
                          <a:pt x="2417683" y="0"/>
                        </a:cubicBezTo>
                        <a:cubicBezTo>
                          <a:pt x="2298412" y="472790"/>
                          <a:pt x="2310733" y="925072"/>
                          <a:pt x="2417683" y="1431161"/>
                        </a:cubicBezTo>
                        <a:cubicBezTo>
                          <a:pt x="1501515" y="1565761"/>
                          <a:pt x="678862" y="1273965"/>
                          <a:pt x="0" y="1431161"/>
                        </a:cubicBezTo>
                        <a:cubicBezTo>
                          <a:pt x="-960" y="775802"/>
                          <a:pt x="86719" y="447001"/>
                          <a:pt x="0" y="0"/>
                        </a:cubicBezTo>
                        <a:close/>
                      </a:path>
                    </a:pathLst>
                  </a:custGeom>
                  <ask:type>
                    <ask:lineSketchNone/>
                  </ask:type>
                </ask:lineSketchStyleProps>
              </a:ext>
            </a:extLst>
          </a:ln>
        </p:spPr>
        <p:txBody>
          <a:bodyPr wrap="square" rtlCol="0">
            <a:spAutoFit/>
          </a:bodyPr>
          <a:lstStyle/>
          <a:p>
            <a:pPr algn="ctr"/>
            <a:r>
              <a:rPr lang="en-US" dirty="0">
                <a:latin typeface="Calibri Light" panose="020F0302020204030204" pitchFamily="34" charset="0"/>
                <a:cs typeface="Calibri Light" panose="020F0302020204030204" pitchFamily="34" charset="0"/>
              </a:rPr>
              <a:t>    </a:t>
            </a:r>
            <a:r>
              <a:rPr lang="en-US" dirty="0">
                <a:highlight>
                  <a:srgbClr val="0000FF"/>
                </a:highlight>
                <a:latin typeface="Calibri Light" panose="020F0302020204030204" pitchFamily="34" charset="0"/>
                <a:cs typeface="Calibri Light" panose="020F0302020204030204" pitchFamily="34" charset="0"/>
              </a:rPr>
              <a:t>PAH gene</a:t>
            </a:r>
          </a:p>
          <a:p>
            <a:r>
              <a:rPr lang="en-US" sz="2000" dirty="0">
                <a:solidFill>
                  <a:schemeClr val="bg1"/>
                </a:solidFill>
                <a:latin typeface="Calibri Light" panose="020F0302020204030204" pitchFamily="34" charset="0"/>
                <a:cs typeface="Calibri Light" panose="020F0302020204030204" pitchFamily="34" charset="0"/>
              </a:rPr>
              <a:t>Ref  …A</a:t>
            </a:r>
            <a:r>
              <a:rPr lang="en-US" sz="2000" b="1" dirty="0">
                <a:solidFill>
                  <a:schemeClr val="accent6"/>
                </a:solidFill>
                <a:latin typeface="Calibri Light" panose="020F0302020204030204" pitchFamily="34" charset="0"/>
                <a:cs typeface="Calibri Light" panose="020F0302020204030204" pitchFamily="34" charset="0"/>
              </a:rPr>
              <a:t>T</a:t>
            </a:r>
            <a:r>
              <a:rPr lang="en-US" sz="2000" dirty="0">
                <a:solidFill>
                  <a:schemeClr val="bg1"/>
                </a:solidFill>
                <a:latin typeface="Calibri Light" panose="020F0302020204030204" pitchFamily="34" charset="0"/>
                <a:cs typeface="Calibri Light" panose="020F0302020204030204" pitchFamily="34" charset="0"/>
              </a:rPr>
              <a:t>CGAT…</a:t>
            </a:r>
          </a:p>
          <a:p>
            <a:r>
              <a:rPr lang="en-US" sz="2000" dirty="0">
                <a:solidFill>
                  <a:schemeClr val="bg1"/>
                </a:solidFill>
                <a:latin typeface="Calibri Light" panose="020F0302020204030204" pitchFamily="34" charset="0"/>
                <a:cs typeface="Calibri Light" panose="020F0302020204030204" pitchFamily="34" charset="0"/>
              </a:rPr>
              <a:t>P1   …A</a:t>
            </a:r>
            <a:r>
              <a:rPr lang="en-US" sz="2000" b="1" dirty="0">
                <a:solidFill>
                  <a:srgbClr val="FF0000"/>
                </a:solidFill>
                <a:latin typeface="Calibri Light" panose="020F0302020204030204" pitchFamily="34" charset="0"/>
                <a:cs typeface="Calibri Light" panose="020F0302020204030204" pitchFamily="34" charset="0"/>
              </a:rPr>
              <a:t>A</a:t>
            </a:r>
            <a:r>
              <a:rPr lang="en-US" sz="2000" dirty="0">
                <a:solidFill>
                  <a:schemeClr val="bg1"/>
                </a:solidFill>
                <a:latin typeface="Calibri Light" panose="020F0302020204030204" pitchFamily="34" charset="0"/>
                <a:cs typeface="Calibri Light" panose="020F0302020204030204" pitchFamily="34" charset="0"/>
              </a:rPr>
              <a:t>CGAT…</a:t>
            </a:r>
          </a:p>
          <a:p>
            <a:endParaRPr lang="en-US" dirty="0">
              <a:solidFill>
                <a:schemeClr val="bg1"/>
              </a:solidFill>
              <a:latin typeface="Calibri Light" panose="020F0302020204030204" pitchFamily="34" charset="0"/>
              <a:cs typeface="Calibri Light" panose="020F0302020204030204" pitchFamily="34" charset="0"/>
            </a:endParaRPr>
          </a:p>
          <a:p>
            <a:r>
              <a:rPr lang="fr-FR" sz="1100" b="1" dirty="0">
                <a:solidFill>
                  <a:schemeClr val="bg1"/>
                </a:solidFill>
                <a:latin typeface="Calibri Light" panose="020F0302020204030204" pitchFamily="34" charset="0"/>
                <a:cs typeface="Calibri Light" panose="020F0302020204030204" pitchFamily="34" charset="0"/>
              </a:rPr>
              <a:t>NM_000277.3(PAH):c.971T&gt;A</a:t>
            </a:r>
            <a:endParaRPr lang="en-US" sz="1100" b="1" dirty="0">
              <a:solidFill>
                <a:schemeClr val="bg1"/>
              </a:solidFill>
              <a:latin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909DC164-0BAA-7CDA-7A3E-A04E24BFB6B1}"/>
              </a:ext>
            </a:extLst>
          </p:cNvPr>
          <p:cNvSpPr txBox="1"/>
          <p:nvPr/>
        </p:nvSpPr>
        <p:spPr>
          <a:xfrm>
            <a:off x="3386921" y="3658163"/>
            <a:ext cx="2417683" cy="1431161"/>
          </a:xfrm>
          <a:prstGeom prst="rect">
            <a:avLst/>
          </a:prstGeom>
          <a:solidFill>
            <a:schemeClr val="tx1"/>
          </a:solidFill>
          <a:ln w="19050">
            <a:solidFill>
              <a:schemeClr val="accent1"/>
            </a:solidFill>
          </a:ln>
        </p:spPr>
        <p:txBody>
          <a:bodyPr wrap="square" rtlCol="0">
            <a:spAutoFit/>
          </a:bodyPr>
          <a:lstStyle/>
          <a:p>
            <a:pPr algn="ctr"/>
            <a:r>
              <a:rPr lang="en-US" dirty="0">
                <a:latin typeface="Calibri Light" panose="020F0302020204030204" pitchFamily="34" charset="0"/>
                <a:cs typeface="Calibri Light" panose="020F0302020204030204" pitchFamily="34" charset="0"/>
              </a:rPr>
              <a:t>    </a:t>
            </a:r>
            <a:r>
              <a:rPr lang="en-US" dirty="0">
                <a:highlight>
                  <a:srgbClr val="00FF00"/>
                </a:highlight>
                <a:latin typeface="Calibri Light" panose="020F0302020204030204" pitchFamily="34" charset="0"/>
                <a:cs typeface="Calibri Light" panose="020F0302020204030204" pitchFamily="34" charset="0"/>
              </a:rPr>
              <a:t>PAH mRNA</a:t>
            </a:r>
          </a:p>
          <a:p>
            <a:r>
              <a:rPr lang="en-US" sz="2000" dirty="0">
                <a:solidFill>
                  <a:schemeClr val="bg1"/>
                </a:solidFill>
                <a:latin typeface="Calibri Light" panose="020F0302020204030204" pitchFamily="34" charset="0"/>
                <a:cs typeface="Calibri Light" panose="020F0302020204030204" pitchFamily="34" charset="0"/>
              </a:rPr>
              <a:t>Ref  …A</a:t>
            </a:r>
            <a:r>
              <a:rPr lang="en-US" sz="2000" b="1" dirty="0">
                <a:solidFill>
                  <a:schemeClr val="accent6"/>
                </a:solidFill>
                <a:latin typeface="Calibri Light" panose="020F0302020204030204" pitchFamily="34" charset="0"/>
                <a:cs typeface="Calibri Light" panose="020F0302020204030204" pitchFamily="34" charset="0"/>
              </a:rPr>
              <a:t>U</a:t>
            </a:r>
            <a:r>
              <a:rPr lang="en-US" sz="2000" dirty="0">
                <a:solidFill>
                  <a:schemeClr val="bg1"/>
                </a:solidFill>
                <a:latin typeface="Calibri Light" panose="020F0302020204030204" pitchFamily="34" charset="0"/>
                <a:cs typeface="Calibri Light" panose="020F0302020204030204" pitchFamily="34" charset="0"/>
              </a:rPr>
              <a:t>CGAU…</a:t>
            </a:r>
          </a:p>
          <a:p>
            <a:r>
              <a:rPr lang="en-US" sz="2000" dirty="0">
                <a:solidFill>
                  <a:schemeClr val="bg1"/>
                </a:solidFill>
                <a:latin typeface="Calibri Light" panose="020F0302020204030204" pitchFamily="34" charset="0"/>
                <a:cs typeface="Calibri Light" panose="020F0302020204030204" pitchFamily="34" charset="0"/>
              </a:rPr>
              <a:t>P1   …A</a:t>
            </a:r>
            <a:r>
              <a:rPr lang="en-US" sz="2000" b="1" dirty="0">
                <a:solidFill>
                  <a:srgbClr val="FF0000"/>
                </a:solidFill>
                <a:latin typeface="Calibri Light" panose="020F0302020204030204" pitchFamily="34" charset="0"/>
                <a:cs typeface="Calibri Light" panose="020F0302020204030204" pitchFamily="34" charset="0"/>
              </a:rPr>
              <a:t>A</a:t>
            </a:r>
            <a:r>
              <a:rPr lang="en-US" sz="2000" dirty="0">
                <a:solidFill>
                  <a:schemeClr val="bg1"/>
                </a:solidFill>
                <a:latin typeface="Calibri Light" panose="020F0302020204030204" pitchFamily="34" charset="0"/>
                <a:cs typeface="Calibri Light" panose="020F0302020204030204" pitchFamily="34" charset="0"/>
              </a:rPr>
              <a:t>CGAU…</a:t>
            </a:r>
          </a:p>
          <a:p>
            <a:endParaRPr lang="en-US" dirty="0">
              <a:solidFill>
                <a:schemeClr val="bg1"/>
              </a:solidFill>
              <a:latin typeface="Calibri Light" panose="020F0302020204030204" pitchFamily="34" charset="0"/>
              <a:cs typeface="Calibri Light" panose="020F0302020204030204" pitchFamily="34" charset="0"/>
            </a:endParaRPr>
          </a:p>
          <a:p>
            <a:r>
              <a:rPr lang="fr-FR" sz="1100" b="1" dirty="0">
                <a:solidFill>
                  <a:schemeClr val="bg1"/>
                </a:solidFill>
                <a:latin typeface="Calibri Light" panose="020F0302020204030204" pitchFamily="34" charset="0"/>
                <a:cs typeface="Calibri Light" panose="020F0302020204030204" pitchFamily="34" charset="0"/>
              </a:rPr>
              <a:t>NM_000277.3(PAH):c.971T&gt;A</a:t>
            </a:r>
            <a:endParaRPr lang="en-US" sz="1100" b="1" dirty="0">
              <a:solidFill>
                <a:schemeClr val="bg1"/>
              </a:solidFill>
              <a:latin typeface="Calibri Light" panose="020F0302020204030204" pitchFamily="34" charset="0"/>
              <a:cs typeface="Calibri Light" panose="020F0302020204030204" pitchFamily="34" charset="0"/>
            </a:endParaRPr>
          </a:p>
        </p:txBody>
      </p:sp>
      <p:sp>
        <p:nvSpPr>
          <p:cNvPr id="11" name="TextBox 10">
            <a:extLst>
              <a:ext uri="{FF2B5EF4-FFF2-40B4-BE49-F238E27FC236}">
                <a16:creationId xmlns:a16="http://schemas.microsoft.com/office/drawing/2014/main" id="{E18D15EA-9E89-5E53-A933-47C359EAF828}"/>
              </a:ext>
            </a:extLst>
          </p:cNvPr>
          <p:cNvSpPr txBox="1"/>
          <p:nvPr/>
        </p:nvSpPr>
        <p:spPr>
          <a:xfrm>
            <a:off x="6223622" y="3670856"/>
            <a:ext cx="2544821" cy="1431161"/>
          </a:xfrm>
          <a:prstGeom prst="rect">
            <a:avLst/>
          </a:prstGeom>
          <a:solidFill>
            <a:schemeClr val="tx1"/>
          </a:solidFill>
          <a:ln w="19050">
            <a:solidFill>
              <a:schemeClr val="accent1"/>
            </a:solidFill>
          </a:ln>
        </p:spPr>
        <p:txBody>
          <a:bodyPr wrap="square" rtlCol="0">
            <a:spAutoFit/>
          </a:bodyPr>
          <a:lstStyle/>
          <a:p>
            <a:pPr algn="just"/>
            <a:r>
              <a:rPr lang="en-US" dirty="0">
                <a:latin typeface="Calibri Light" panose="020F0302020204030204" pitchFamily="34" charset="0"/>
                <a:cs typeface="Calibri Light" panose="020F0302020204030204" pitchFamily="34" charset="0"/>
              </a:rPr>
              <a:t>     </a:t>
            </a:r>
            <a:r>
              <a:rPr lang="en-US" dirty="0">
                <a:highlight>
                  <a:srgbClr val="00FFFF"/>
                </a:highlight>
                <a:latin typeface="Calibri Light" panose="020F0302020204030204" pitchFamily="34" charset="0"/>
                <a:cs typeface="Calibri Light" panose="020F0302020204030204" pitchFamily="34" charset="0"/>
              </a:rPr>
              <a:t>PAH protein</a:t>
            </a:r>
          </a:p>
          <a:p>
            <a:pPr algn="just"/>
            <a:r>
              <a:rPr lang="en-US" sz="2000" dirty="0">
                <a:solidFill>
                  <a:schemeClr val="bg1"/>
                </a:solidFill>
                <a:latin typeface="Calibri Light" panose="020F0302020204030204" pitchFamily="34" charset="0"/>
                <a:cs typeface="Calibri Light" panose="020F0302020204030204" pitchFamily="34" charset="0"/>
              </a:rPr>
              <a:t>Ref  …</a:t>
            </a:r>
            <a:r>
              <a:rPr lang="en-US" sz="2000" b="1" dirty="0">
                <a:solidFill>
                  <a:schemeClr val="accent6"/>
                </a:solidFill>
                <a:latin typeface="Calibri Light" panose="020F0302020204030204" pitchFamily="34" charset="0"/>
                <a:cs typeface="Calibri Light" panose="020F0302020204030204" pitchFamily="34" charset="0"/>
              </a:rPr>
              <a:t>Ile</a:t>
            </a:r>
            <a:r>
              <a:rPr lang="en-US" sz="2000" dirty="0">
                <a:solidFill>
                  <a:schemeClr val="bg1"/>
                </a:solidFill>
                <a:latin typeface="Calibri Light" panose="020F0302020204030204" pitchFamily="34" charset="0"/>
                <a:cs typeface="Calibri Light" panose="020F0302020204030204" pitchFamily="34" charset="0"/>
              </a:rPr>
              <a:t>-Asp…</a:t>
            </a:r>
          </a:p>
          <a:p>
            <a:pPr algn="just"/>
            <a:r>
              <a:rPr lang="en-US" sz="2000" dirty="0">
                <a:solidFill>
                  <a:schemeClr val="bg1"/>
                </a:solidFill>
                <a:latin typeface="Calibri Light" panose="020F0302020204030204" pitchFamily="34" charset="0"/>
                <a:cs typeface="Calibri Light" panose="020F0302020204030204" pitchFamily="34" charset="0"/>
              </a:rPr>
              <a:t>P1   …</a:t>
            </a:r>
            <a:r>
              <a:rPr lang="en-US" sz="2000" b="1" dirty="0" err="1">
                <a:solidFill>
                  <a:srgbClr val="FF0000"/>
                </a:solidFill>
                <a:latin typeface="Calibri Light" panose="020F0302020204030204" pitchFamily="34" charset="0"/>
                <a:cs typeface="Calibri Light" panose="020F0302020204030204" pitchFamily="34" charset="0"/>
              </a:rPr>
              <a:t>Asn</a:t>
            </a:r>
            <a:r>
              <a:rPr lang="en-US" sz="2000" dirty="0">
                <a:solidFill>
                  <a:schemeClr val="bg1"/>
                </a:solidFill>
                <a:latin typeface="Calibri Light" panose="020F0302020204030204" pitchFamily="34" charset="0"/>
                <a:cs typeface="Calibri Light" panose="020F0302020204030204" pitchFamily="34" charset="0"/>
              </a:rPr>
              <a:t>-Asp…</a:t>
            </a:r>
          </a:p>
          <a:p>
            <a:pPr algn="just"/>
            <a:endParaRPr lang="en-US" dirty="0">
              <a:solidFill>
                <a:schemeClr val="bg1"/>
              </a:solidFill>
              <a:latin typeface="Calibri Light" panose="020F0302020204030204" pitchFamily="34" charset="0"/>
              <a:cs typeface="Calibri Light" panose="020F0302020204030204" pitchFamily="34" charset="0"/>
            </a:endParaRPr>
          </a:p>
          <a:p>
            <a:pPr algn="just"/>
            <a:r>
              <a:rPr lang="fr-FR" sz="1100" b="1" dirty="0">
                <a:solidFill>
                  <a:schemeClr val="bg1"/>
                </a:solidFill>
                <a:latin typeface="Calibri Light" panose="020F0302020204030204" pitchFamily="34" charset="0"/>
                <a:cs typeface="Calibri Light" panose="020F0302020204030204" pitchFamily="34" charset="0"/>
              </a:rPr>
              <a:t>NM_000277.3(PAH):p.Ile324Asn</a:t>
            </a:r>
            <a:endParaRPr lang="en-US" sz="1100" b="1" dirty="0">
              <a:solidFill>
                <a:schemeClr val="bg1"/>
              </a:solidFill>
              <a:latin typeface="Calibri Light" panose="020F0302020204030204" pitchFamily="34" charset="0"/>
              <a:cs typeface="Calibri Light" panose="020F0302020204030204" pitchFamily="34" charset="0"/>
            </a:endParaRPr>
          </a:p>
        </p:txBody>
      </p:sp>
      <p:pic>
        <p:nvPicPr>
          <p:cNvPr id="13" name="Picture 12">
            <a:extLst>
              <a:ext uri="{FF2B5EF4-FFF2-40B4-BE49-F238E27FC236}">
                <a16:creationId xmlns:a16="http://schemas.microsoft.com/office/drawing/2014/main" id="{42D72F0C-6F5B-2D9E-E597-72C4C6B6531A}"/>
              </a:ext>
            </a:extLst>
          </p:cNvPr>
          <p:cNvPicPr>
            <a:picLocks noChangeAspect="1"/>
          </p:cNvPicPr>
          <p:nvPr/>
        </p:nvPicPr>
        <p:blipFill>
          <a:blip r:embed="rId3"/>
          <a:stretch>
            <a:fillRect/>
          </a:stretch>
        </p:blipFill>
        <p:spPr>
          <a:xfrm>
            <a:off x="7058877" y="5388925"/>
            <a:ext cx="1984767" cy="1389337"/>
          </a:xfrm>
          <a:prstGeom prst="rect">
            <a:avLst/>
          </a:prstGeom>
        </p:spPr>
      </p:pic>
      <p:sp>
        <p:nvSpPr>
          <p:cNvPr id="14" name="TextBox 13">
            <a:extLst>
              <a:ext uri="{FF2B5EF4-FFF2-40B4-BE49-F238E27FC236}">
                <a16:creationId xmlns:a16="http://schemas.microsoft.com/office/drawing/2014/main" id="{8E519413-B11A-A0BE-9788-952DD9A6D17B}"/>
              </a:ext>
            </a:extLst>
          </p:cNvPr>
          <p:cNvSpPr txBox="1"/>
          <p:nvPr/>
        </p:nvSpPr>
        <p:spPr>
          <a:xfrm>
            <a:off x="9080037" y="3651876"/>
            <a:ext cx="2593345" cy="1600438"/>
          </a:xfrm>
          <a:prstGeom prst="rect">
            <a:avLst/>
          </a:prstGeom>
          <a:solidFill>
            <a:schemeClr val="tx1"/>
          </a:solidFill>
          <a:ln w="19050">
            <a:solidFill>
              <a:schemeClr val="accent1"/>
            </a:solidFill>
          </a:ln>
        </p:spPr>
        <p:txBody>
          <a:bodyPr wrap="square" rtlCol="0">
            <a:spAutoFit/>
          </a:bodyPr>
          <a:lstStyle/>
          <a:p>
            <a:pPr algn="just"/>
            <a:r>
              <a:rPr lang="en-US" b="1" dirty="0">
                <a:solidFill>
                  <a:srgbClr val="00B050"/>
                </a:solidFill>
                <a:latin typeface="Calibri Light" panose="020F0302020204030204" pitchFamily="34" charset="0"/>
                <a:cs typeface="Calibri Light" panose="020F0302020204030204" pitchFamily="34" charset="0"/>
              </a:rPr>
              <a:t>                      PAH</a:t>
            </a:r>
            <a:endParaRPr lang="en-US" sz="2000" b="1" dirty="0">
              <a:solidFill>
                <a:srgbClr val="00B050"/>
              </a:solidFill>
              <a:latin typeface="Calibri Light" panose="020F0302020204030204" pitchFamily="34" charset="0"/>
              <a:cs typeface="Calibri Light" panose="020F0302020204030204" pitchFamily="34" charset="0"/>
            </a:endParaRPr>
          </a:p>
          <a:p>
            <a:pPr algn="just"/>
            <a:r>
              <a:rPr lang="en-US" sz="2000" b="1" dirty="0">
                <a:solidFill>
                  <a:schemeClr val="bg1"/>
                </a:solidFill>
                <a:latin typeface="Calibri Light" panose="020F0302020204030204" pitchFamily="34" charset="0"/>
                <a:cs typeface="Calibri Light" panose="020F0302020204030204" pitchFamily="34" charset="0"/>
              </a:rPr>
              <a:t>      Ref  </a:t>
            </a:r>
            <a:r>
              <a:rPr lang="en-US" sz="2000" b="1" dirty="0" err="1">
                <a:solidFill>
                  <a:schemeClr val="bg1"/>
                </a:solidFill>
                <a:latin typeface="Calibri Light" panose="020F0302020204030204" pitchFamily="34" charset="0"/>
                <a:cs typeface="Calibri Light" panose="020F0302020204030204" pitchFamily="34" charset="0"/>
              </a:rPr>
              <a:t>Phe</a:t>
            </a:r>
            <a:r>
              <a:rPr lang="en-US" sz="2000" b="1" dirty="0">
                <a:solidFill>
                  <a:schemeClr val="bg1"/>
                </a:solidFill>
                <a:latin typeface="Calibri Light" panose="020F0302020204030204" pitchFamily="34" charset="0"/>
                <a:cs typeface="Calibri Light" panose="020F0302020204030204" pitchFamily="34" charset="0"/>
              </a:rPr>
              <a:t> </a:t>
            </a:r>
            <a:r>
              <a:rPr lang="en-US" sz="20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Tyr</a:t>
            </a:r>
          </a:p>
          <a:p>
            <a:pPr algn="just"/>
            <a:endParaRPr lang="en-US" sz="2000" dirty="0">
              <a:latin typeface="Calibri Light" panose="020F0302020204030204" pitchFamily="34" charset="0"/>
              <a:cs typeface="Calibri Light" panose="020F0302020204030204" pitchFamily="34" charset="0"/>
            </a:endParaRPr>
          </a:p>
          <a:p>
            <a:pPr algn="just"/>
            <a:r>
              <a:rPr lang="en-US" sz="2000" dirty="0">
                <a:latin typeface="Calibri Light" panose="020F0302020204030204" pitchFamily="34" charset="0"/>
                <a:cs typeface="Calibri Light" panose="020F0302020204030204" pitchFamily="34" charset="0"/>
              </a:rPr>
              <a:t>                   </a:t>
            </a:r>
            <a:r>
              <a:rPr lang="en-US" sz="2000" b="1" dirty="0">
                <a:solidFill>
                  <a:srgbClr val="FF0000"/>
                </a:solidFill>
                <a:latin typeface="Calibri Light" panose="020F0302020204030204" pitchFamily="34" charset="0"/>
                <a:cs typeface="Calibri Light" panose="020F0302020204030204" pitchFamily="34" charset="0"/>
              </a:rPr>
              <a:t>PAH</a:t>
            </a:r>
            <a:endParaRPr lang="en-US" sz="2000" dirty="0">
              <a:solidFill>
                <a:srgbClr val="FF0000"/>
              </a:solidFill>
              <a:latin typeface="Calibri Light" panose="020F0302020204030204" pitchFamily="34" charset="0"/>
              <a:cs typeface="Calibri Light" panose="020F0302020204030204" pitchFamily="34" charset="0"/>
            </a:endParaRPr>
          </a:p>
          <a:p>
            <a:pPr algn="just"/>
            <a:r>
              <a:rPr lang="en-US" sz="2000" b="1" dirty="0">
                <a:solidFill>
                  <a:schemeClr val="bg1"/>
                </a:solidFill>
                <a:latin typeface="Calibri Light" panose="020F0302020204030204" pitchFamily="34" charset="0"/>
                <a:cs typeface="Calibri Light" panose="020F0302020204030204" pitchFamily="34" charset="0"/>
              </a:rPr>
              <a:t>      P1   </a:t>
            </a:r>
            <a:r>
              <a:rPr lang="en-US" sz="2000" b="1" dirty="0" err="1">
                <a:solidFill>
                  <a:schemeClr val="bg1"/>
                </a:solidFill>
                <a:latin typeface="Calibri Light" panose="020F0302020204030204" pitchFamily="34" charset="0"/>
                <a:cs typeface="Calibri Light" panose="020F0302020204030204" pitchFamily="34" charset="0"/>
              </a:rPr>
              <a:t>Phe</a:t>
            </a:r>
            <a:r>
              <a:rPr lang="en-US" sz="2000" b="1" dirty="0">
                <a:solidFill>
                  <a:schemeClr val="bg1"/>
                </a:solidFill>
                <a:latin typeface="Calibri Light" panose="020F0302020204030204" pitchFamily="34" charset="0"/>
                <a:cs typeface="Calibri Light" panose="020F0302020204030204" pitchFamily="34" charset="0"/>
              </a:rPr>
              <a:t> </a:t>
            </a:r>
            <a:r>
              <a:rPr lang="en-US" sz="2000" b="1" dirty="0">
                <a:solidFill>
                  <a:schemeClr val="bg1"/>
                </a:solidFill>
                <a:latin typeface="Calibri Light" panose="020F0302020204030204" pitchFamily="34" charset="0"/>
                <a:cs typeface="Calibri Light" panose="020F0302020204030204" pitchFamily="34" charset="0"/>
                <a:sym typeface="Wingdings" panose="05000000000000000000" pitchFamily="2" charset="2"/>
              </a:rPr>
              <a:t> Tyr</a:t>
            </a:r>
            <a:endParaRPr lang="en-US" sz="2000" b="1" dirty="0">
              <a:solidFill>
                <a:schemeClr val="bg1"/>
              </a:solidFill>
              <a:latin typeface="Calibri Light" panose="020F0302020204030204" pitchFamily="34" charset="0"/>
              <a:cs typeface="Calibri Light" panose="020F0302020204030204" pitchFamily="34" charset="0"/>
            </a:endParaRPr>
          </a:p>
        </p:txBody>
      </p:sp>
      <p:sp>
        <p:nvSpPr>
          <p:cNvPr id="4" name="Multiplication Sign 3">
            <a:extLst>
              <a:ext uri="{FF2B5EF4-FFF2-40B4-BE49-F238E27FC236}">
                <a16:creationId xmlns:a16="http://schemas.microsoft.com/office/drawing/2014/main" id="{890E1785-2E5D-2207-147E-F6316EC74024}"/>
              </a:ext>
            </a:extLst>
          </p:cNvPr>
          <p:cNvSpPr/>
          <p:nvPr/>
        </p:nvSpPr>
        <p:spPr>
          <a:xfrm>
            <a:off x="10379443" y="4717145"/>
            <a:ext cx="189673" cy="614262"/>
          </a:xfrm>
          <a:prstGeom prst="mathMultiply">
            <a:avLst/>
          </a:prstGeom>
          <a:noFill/>
          <a:ln w="1905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latin typeface="Calibri Light" panose="020F0302020204030204" pitchFamily="34" charset="0"/>
            </a:endParaRPr>
          </a:p>
        </p:txBody>
      </p:sp>
      <p:pic>
        <p:nvPicPr>
          <p:cNvPr id="5" name="Picture 4">
            <a:extLst>
              <a:ext uri="{FF2B5EF4-FFF2-40B4-BE49-F238E27FC236}">
                <a16:creationId xmlns:a16="http://schemas.microsoft.com/office/drawing/2014/main" id="{74CCF02D-08DC-0E27-2ECD-92CAF0E8B8C0}"/>
              </a:ext>
            </a:extLst>
          </p:cNvPr>
          <p:cNvPicPr>
            <a:picLocks noChangeAspect="1"/>
          </p:cNvPicPr>
          <p:nvPr/>
        </p:nvPicPr>
        <p:blipFill>
          <a:blip r:embed="rId4"/>
          <a:stretch>
            <a:fillRect/>
          </a:stretch>
        </p:blipFill>
        <p:spPr>
          <a:xfrm>
            <a:off x="4812220" y="5384381"/>
            <a:ext cx="1984767" cy="1385495"/>
          </a:xfrm>
          <a:prstGeom prst="rect">
            <a:avLst/>
          </a:prstGeom>
        </p:spPr>
      </p:pic>
      <p:pic>
        <p:nvPicPr>
          <p:cNvPr id="6" name="Content Placeholder 4">
            <a:extLst>
              <a:ext uri="{FF2B5EF4-FFF2-40B4-BE49-F238E27FC236}">
                <a16:creationId xmlns:a16="http://schemas.microsoft.com/office/drawing/2014/main" id="{4281A177-19A4-F359-1895-E2C92B064896}"/>
              </a:ext>
            </a:extLst>
          </p:cNvPr>
          <p:cNvPicPr>
            <a:picLocks noChangeAspect="1"/>
          </p:cNvPicPr>
          <p:nvPr/>
        </p:nvPicPr>
        <p:blipFill>
          <a:blip r:embed="rId5" cstate="print">
            <a:extLst>
              <a:ext uri="{28A0092B-C50C-407E-A947-70E740481C1C}">
                <a14:useLocalDpi xmlns:a14="http://schemas.microsoft.com/office/drawing/2010/main" val="0"/>
              </a:ext>
            </a:extLst>
          </a:blip>
          <a:srcRect l="25959" r="25832"/>
          <a:stretch/>
        </p:blipFill>
        <p:spPr>
          <a:xfrm>
            <a:off x="9336530" y="5353385"/>
            <a:ext cx="1943037" cy="1435440"/>
          </a:xfrm>
          <a:prstGeom prst="rect">
            <a:avLst/>
          </a:prstGeom>
        </p:spPr>
      </p:pic>
      <p:sp>
        <p:nvSpPr>
          <p:cNvPr id="8" name="Arrow: Right 7">
            <a:extLst>
              <a:ext uri="{FF2B5EF4-FFF2-40B4-BE49-F238E27FC236}">
                <a16:creationId xmlns:a16="http://schemas.microsoft.com/office/drawing/2014/main" id="{C56D794C-27C6-E21A-BC5C-64488AC36135}"/>
              </a:ext>
            </a:extLst>
          </p:cNvPr>
          <p:cNvSpPr/>
          <p:nvPr/>
        </p:nvSpPr>
        <p:spPr>
          <a:xfrm>
            <a:off x="3023532"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2" name="Arrow: Right 11">
            <a:extLst>
              <a:ext uri="{FF2B5EF4-FFF2-40B4-BE49-F238E27FC236}">
                <a16:creationId xmlns:a16="http://schemas.microsoft.com/office/drawing/2014/main" id="{79CAF0CF-B21D-FE74-42C0-F18075882DAF}"/>
              </a:ext>
            </a:extLst>
          </p:cNvPr>
          <p:cNvSpPr/>
          <p:nvPr/>
        </p:nvSpPr>
        <p:spPr>
          <a:xfrm>
            <a:off x="5905677"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5" name="Arrow: Right 14">
            <a:extLst>
              <a:ext uri="{FF2B5EF4-FFF2-40B4-BE49-F238E27FC236}">
                <a16:creationId xmlns:a16="http://schemas.microsoft.com/office/drawing/2014/main" id="{02BB60C8-2234-C06D-3F24-37F796F6AF9E}"/>
              </a:ext>
            </a:extLst>
          </p:cNvPr>
          <p:cNvSpPr/>
          <p:nvPr/>
        </p:nvSpPr>
        <p:spPr>
          <a:xfrm>
            <a:off x="8790394" y="4169044"/>
            <a:ext cx="296303" cy="548101"/>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Tree>
    <p:extLst>
      <p:ext uri="{BB962C8B-B14F-4D97-AF65-F5344CB8AC3E}">
        <p14:creationId xmlns:p14="http://schemas.microsoft.com/office/powerpoint/2010/main" val="13960651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B1A-A86D-BFFA-FF43-086A407B265D}"/>
              </a:ext>
            </a:extLst>
          </p:cNvPr>
          <p:cNvSpPr>
            <a:spLocks noGrp="1"/>
          </p:cNvSpPr>
          <p:nvPr>
            <p:ph type="title"/>
          </p:nvPr>
        </p:nvSpPr>
        <p:spPr>
          <a:xfrm>
            <a:off x="515389" y="452718"/>
            <a:ext cx="11377352" cy="711064"/>
          </a:xfrm>
        </p:spPr>
        <p:txBody>
          <a:bodyPr/>
          <a:lstStyle/>
          <a:p>
            <a:r>
              <a:rPr lang="en-GB" sz="4000" b="1" dirty="0"/>
              <a:t>Genetic classification of hereditary diseases </a:t>
            </a:r>
            <a:endParaRPr lang="en-US" sz="4000" b="1" dirty="0"/>
          </a:p>
        </p:txBody>
      </p:sp>
      <p:sp>
        <p:nvSpPr>
          <p:cNvPr id="3" name="Content Placeholder 2">
            <a:extLst>
              <a:ext uri="{FF2B5EF4-FFF2-40B4-BE49-F238E27FC236}">
                <a16:creationId xmlns:a16="http://schemas.microsoft.com/office/drawing/2014/main" id="{09877BA2-0066-E055-89C4-FDD76759468E}"/>
              </a:ext>
            </a:extLst>
          </p:cNvPr>
          <p:cNvSpPr>
            <a:spLocks noGrp="1"/>
          </p:cNvSpPr>
          <p:nvPr>
            <p:ph idx="1"/>
          </p:nvPr>
        </p:nvSpPr>
        <p:spPr>
          <a:xfrm>
            <a:off x="637313" y="1324496"/>
            <a:ext cx="10762210" cy="4727171"/>
          </a:xfrm>
        </p:spPr>
        <p:txBody>
          <a:bodyPr>
            <a:noAutofit/>
          </a:bodyPr>
          <a:lstStyle/>
          <a:p>
            <a:pPr marL="0" indent="0" algn="just">
              <a:buNone/>
            </a:pPr>
            <a:r>
              <a:rPr lang="en-GB" sz="1600" dirty="0"/>
              <a:t>According to the type of mutation and character of gene – environment interaction genetic disorders can be classified into six categories</a:t>
            </a:r>
          </a:p>
          <a:p>
            <a:pPr marL="457200" indent="-457200" algn="just">
              <a:buClr>
                <a:schemeClr val="tx1"/>
              </a:buClr>
              <a:buFont typeface="+mj-lt"/>
              <a:buAutoNum type="arabicParenR"/>
            </a:pPr>
            <a:r>
              <a:rPr lang="en-GB" sz="1600" b="1" dirty="0"/>
              <a:t>Single gene inheritance, or gene disorders </a:t>
            </a:r>
            <a:r>
              <a:rPr lang="en-GB" sz="1600" dirty="0"/>
              <a:t>(also called Mendelian or monogenic inheritance): autosomal dominant, autosomal recessive, and X-linked.</a:t>
            </a:r>
          </a:p>
          <a:p>
            <a:pPr marL="457200" indent="-457200" algn="just">
              <a:buClr>
                <a:schemeClr val="tx1"/>
              </a:buClr>
              <a:buFont typeface="+mj-lt"/>
              <a:buAutoNum type="arabicParenR"/>
            </a:pPr>
            <a:r>
              <a:rPr lang="en-GB" sz="1600" b="1" dirty="0"/>
              <a:t>Chromosome diseases </a:t>
            </a:r>
            <a:r>
              <a:rPr lang="en-GB" sz="1600" dirty="0"/>
              <a:t>caused by chromosomal and genomic mutations, i.e., structural and numerical abnormalities of chromosomes, respectively.</a:t>
            </a:r>
          </a:p>
          <a:p>
            <a:pPr marL="457200" indent="-457200" algn="just">
              <a:buClr>
                <a:schemeClr val="tx1"/>
              </a:buClr>
              <a:buFont typeface="+mj-lt"/>
              <a:buAutoNum type="arabicParenR"/>
            </a:pPr>
            <a:r>
              <a:rPr lang="en-GB" sz="1600" b="1" dirty="0"/>
              <a:t>Multifactorial diseases </a:t>
            </a:r>
            <a:r>
              <a:rPr lang="en-GB" sz="1600" dirty="0"/>
              <a:t>(also called complex or polygenic diseases) caused by a combination of environmental factors and mutations in multiple genes (i.e., both genetic and non-genetic or environmental factors are involved in determining the trait). </a:t>
            </a:r>
          </a:p>
          <a:p>
            <a:pPr marL="457200" indent="-457200" algn="just">
              <a:buClr>
                <a:schemeClr val="tx1"/>
              </a:buClr>
              <a:buFont typeface="+mj-lt"/>
              <a:buAutoNum type="arabicParenR"/>
            </a:pPr>
            <a:r>
              <a:rPr lang="en-GB" sz="1600" b="1" dirty="0"/>
              <a:t>Genetic diseases of somatic cells</a:t>
            </a:r>
            <a:r>
              <a:rPr lang="en-GB" sz="1600" dirty="0"/>
              <a:t>. Examples are cancer, autoimmune diseases.</a:t>
            </a:r>
          </a:p>
          <a:p>
            <a:pPr marL="457200" indent="-457200" algn="just">
              <a:buClr>
                <a:schemeClr val="tx1"/>
              </a:buClr>
              <a:buFont typeface="+mj-lt"/>
              <a:buAutoNum type="arabicParenR"/>
            </a:pPr>
            <a:r>
              <a:rPr lang="en-GB" sz="1600" b="1" dirty="0"/>
              <a:t>Diseases due to incompatibility of genes</a:t>
            </a:r>
            <a:r>
              <a:rPr lang="en-GB" sz="1600" dirty="0"/>
              <a:t>. Example is haemolytic disease of </a:t>
            </a:r>
            <a:r>
              <a:rPr lang="en-GB" sz="1600" dirty="0" err="1"/>
              <a:t>newborns</a:t>
            </a:r>
            <a:r>
              <a:rPr lang="en-GB" sz="1600" dirty="0"/>
              <a:t>, in which </a:t>
            </a:r>
            <a:r>
              <a:rPr lang="en-GB" sz="1600" dirty="0" err="1"/>
              <a:t>fetal</a:t>
            </a:r>
            <a:r>
              <a:rPr lang="en-GB" sz="1600" dirty="0"/>
              <a:t> red blood cells die earlier due to the action of antibodies formed by the mother against </a:t>
            </a:r>
            <a:r>
              <a:rPr lang="en-GB" sz="1600" dirty="0" err="1"/>
              <a:t>fetal</a:t>
            </a:r>
            <a:r>
              <a:rPr lang="en-GB" sz="1600" dirty="0"/>
              <a:t> Rh-antigen.</a:t>
            </a:r>
          </a:p>
          <a:p>
            <a:pPr marL="457200" indent="-457200" algn="just">
              <a:buClr>
                <a:schemeClr val="tx1"/>
              </a:buClr>
              <a:buFont typeface="+mj-lt"/>
              <a:buAutoNum type="arabicParenR"/>
            </a:pPr>
            <a:r>
              <a:rPr lang="en-GB" sz="1600" b="1" dirty="0"/>
              <a:t>Mitochondrial inheritance</a:t>
            </a:r>
            <a:r>
              <a:rPr lang="en-GB" sz="1600" dirty="0"/>
              <a:t>: This type of genetic disorder is caused by mutations in the </a:t>
            </a:r>
            <a:r>
              <a:rPr lang="en-GB" sz="1600" dirty="0" err="1"/>
              <a:t>nonchromosomal</a:t>
            </a:r>
            <a:r>
              <a:rPr lang="en-GB" sz="1600" dirty="0"/>
              <a:t> DNA of mitochondria. Each mitochondrion may contain 5 to 10 circular pieces of DNA.</a:t>
            </a:r>
            <a:endParaRPr lang="en-US" sz="1600" dirty="0"/>
          </a:p>
        </p:txBody>
      </p:sp>
      <p:sp>
        <p:nvSpPr>
          <p:cNvPr id="5" name="TextBox 4">
            <a:extLst>
              <a:ext uri="{FF2B5EF4-FFF2-40B4-BE49-F238E27FC236}">
                <a16:creationId xmlns:a16="http://schemas.microsoft.com/office/drawing/2014/main" id="{5476AE24-A2C9-1B4C-87CE-155886AFB23F}"/>
              </a:ext>
            </a:extLst>
          </p:cNvPr>
          <p:cNvSpPr txBox="1"/>
          <p:nvPr/>
        </p:nvSpPr>
        <p:spPr>
          <a:xfrm>
            <a:off x="4355871" y="6278324"/>
            <a:ext cx="7032567" cy="253916"/>
          </a:xfrm>
          <a:prstGeom prst="rect">
            <a:avLst/>
          </a:prstGeom>
          <a:noFill/>
        </p:spPr>
        <p:txBody>
          <a:bodyPr wrap="square">
            <a:spAutoFit/>
          </a:bodyPr>
          <a:lstStyle/>
          <a:p>
            <a:r>
              <a:rPr lang="en-US" sz="1050" dirty="0">
                <a:latin typeface="Calibri Light" panose="020F0302020204030204" pitchFamily="34" charset="0"/>
              </a:rPr>
              <a:t>https://repo.knmu.edu.ua/server/api/core/bitstreams/c5ec2b31-d43a-48a2-818e-7a389d4337c1/content</a:t>
            </a:r>
          </a:p>
        </p:txBody>
      </p:sp>
    </p:spTree>
    <p:extLst>
      <p:ext uri="{BB962C8B-B14F-4D97-AF65-F5344CB8AC3E}">
        <p14:creationId xmlns:p14="http://schemas.microsoft.com/office/powerpoint/2010/main" val="2729306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CE27924-7133-4DCA-FF4C-1D5B96C354E0}"/>
              </a:ext>
            </a:extLst>
          </p:cNvPr>
          <p:cNvPicPr>
            <a:picLocks noChangeAspect="1"/>
          </p:cNvPicPr>
          <p:nvPr/>
        </p:nvPicPr>
        <p:blipFill>
          <a:blip r:embed="rId2"/>
          <a:stretch>
            <a:fillRect/>
          </a:stretch>
        </p:blipFill>
        <p:spPr>
          <a:xfrm>
            <a:off x="2642463" y="93542"/>
            <a:ext cx="6734619" cy="6686770"/>
          </a:xfrm>
          <a:prstGeom prst="rect">
            <a:avLst/>
          </a:prstGeom>
        </p:spPr>
      </p:pic>
      <p:sp>
        <p:nvSpPr>
          <p:cNvPr id="6" name="TextBox 5">
            <a:extLst>
              <a:ext uri="{FF2B5EF4-FFF2-40B4-BE49-F238E27FC236}">
                <a16:creationId xmlns:a16="http://schemas.microsoft.com/office/drawing/2014/main" id="{08B9EC53-E8E9-3DFF-C2C4-9CB29BCDBAA3}"/>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6780566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5CF50A-86A7-9691-48C5-A227D6864195}"/>
              </a:ext>
            </a:extLst>
          </p:cNvPr>
          <p:cNvSpPr>
            <a:spLocks noGrp="1"/>
          </p:cNvSpPr>
          <p:nvPr>
            <p:ph type="title"/>
          </p:nvPr>
        </p:nvSpPr>
        <p:spPr>
          <a:xfrm>
            <a:off x="646111" y="452718"/>
            <a:ext cx="10963998" cy="1400530"/>
          </a:xfrm>
        </p:spPr>
        <p:txBody>
          <a:bodyPr/>
          <a:lstStyle/>
          <a:p>
            <a:r>
              <a:rPr lang="en-GB" sz="4000" b="1" dirty="0"/>
              <a:t>Single gene inheritance, examples</a:t>
            </a:r>
            <a:endParaRPr lang="en-US" sz="4000" dirty="0"/>
          </a:p>
        </p:txBody>
      </p:sp>
      <p:sp>
        <p:nvSpPr>
          <p:cNvPr id="3" name="Content Placeholder 2">
            <a:extLst>
              <a:ext uri="{FF2B5EF4-FFF2-40B4-BE49-F238E27FC236}">
                <a16:creationId xmlns:a16="http://schemas.microsoft.com/office/drawing/2014/main" id="{52159AC0-DC24-D4A4-615B-215BE8B352DD}"/>
              </a:ext>
            </a:extLst>
          </p:cNvPr>
          <p:cNvSpPr>
            <a:spLocks noGrp="1"/>
          </p:cNvSpPr>
          <p:nvPr>
            <p:ph idx="1"/>
          </p:nvPr>
        </p:nvSpPr>
        <p:spPr>
          <a:xfrm>
            <a:off x="881639" y="1531987"/>
            <a:ext cx="10163205" cy="4558471"/>
          </a:xfrm>
        </p:spPr>
        <p:txBody>
          <a:bodyPr>
            <a:normAutofit fontScale="92500" lnSpcReduction="20000"/>
          </a:bodyPr>
          <a:lstStyle/>
          <a:p>
            <a:pPr algn="just">
              <a:lnSpc>
                <a:spcPct val="110000"/>
              </a:lnSpc>
            </a:pPr>
            <a:r>
              <a:rPr lang="en-GB" dirty="0"/>
              <a:t>Huntington's disease is a progressive neurodegenerative disorder that exhibits autosomal dominant inheritance. Other examples of autosomal dominant diseases include Marfan syndrome, neurofibromatosis, retinoblastoma and polydactyly.</a:t>
            </a:r>
          </a:p>
          <a:p>
            <a:pPr algn="just">
              <a:lnSpc>
                <a:spcPct val="110000"/>
              </a:lnSpc>
            </a:pPr>
            <a:r>
              <a:rPr lang="en-GB" dirty="0"/>
              <a:t>Phenylketonuria represents a prominent example of a single gene genetic disorder with an autosomal recessive inheritance pattern. Other examples of autosomal recessive diseases include cystic fibrosis, sickle cell </a:t>
            </a:r>
            <a:r>
              <a:rPr lang="en-GB" dirty="0" err="1"/>
              <a:t>anemia</a:t>
            </a:r>
            <a:r>
              <a:rPr lang="en-GB" dirty="0"/>
              <a:t> and Tay-Sachs disease.</a:t>
            </a:r>
          </a:p>
          <a:p>
            <a:pPr algn="just">
              <a:lnSpc>
                <a:spcPct val="110000"/>
              </a:lnSpc>
            </a:pPr>
            <a:r>
              <a:rPr lang="en-GB" dirty="0" err="1"/>
              <a:t>Hemophilia</a:t>
            </a:r>
            <a:r>
              <a:rPr lang="en-GB" dirty="0"/>
              <a:t> A is a disorder where the blood cannot clot properly due to a deficiency of a clotting factor called Factor VIII. It exhibits an X chromosome-linked recessive pattern of inheritance, so men with a mutant copy of the gene will always have the disease, whereas women are rarely affected by it. Other examples are Duchenne muscular dystrophy and glucose-6-phosphate dehydrogenase deficiency.</a:t>
            </a:r>
          </a:p>
          <a:p>
            <a:pPr algn="just">
              <a:lnSpc>
                <a:spcPct val="110000"/>
              </a:lnSpc>
            </a:pPr>
            <a:r>
              <a:rPr lang="en-GB" dirty="0"/>
              <a:t>X-linked dominant conditions are rare but do exist. Heterozygous mutations in the X-linked MECP2 gene result in Rett syndrome – a severe neurodevelopmental disorder of young females. A nonobstructive spermatogenic failure that leads to infertility problems in males is an example of a Y-linked disorder.</a:t>
            </a:r>
            <a:endParaRPr lang="en-US" dirty="0"/>
          </a:p>
        </p:txBody>
      </p:sp>
      <p:sp>
        <p:nvSpPr>
          <p:cNvPr id="5" name="TextBox 4">
            <a:extLst>
              <a:ext uri="{FF2B5EF4-FFF2-40B4-BE49-F238E27FC236}">
                <a16:creationId xmlns:a16="http://schemas.microsoft.com/office/drawing/2014/main" id="{E1E1EB0C-2840-F406-90E4-2CB350AFE466}"/>
              </a:ext>
            </a:extLst>
          </p:cNvPr>
          <p:cNvSpPr txBox="1"/>
          <p:nvPr/>
        </p:nvSpPr>
        <p:spPr>
          <a:xfrm>
            <a:off x="3491345" y="6251393"/>
            <a:ext cx="7553499" cy="307777"/>
          </a:xfrm>
          <a:prstGeom prst="rect">
            <a:avLst/>
          </a:prstGeom>
          <a:noFill/>
        </p:spPr>
        <p:txBody>
          <a:bodyPr wrap="square">
            <a:spAutoFit/>
          </a:bodyPr>
          <a:lstStyle/>
          <a:p>
            <a:pPr algn="r"/>
            <a:r>
              <a:rPr lang="en-US" sz="1400" dirty="0">
                <a:latin typeface="Calibri Light" panose="020F0302020204030204" pitchFamily="34" charset="0"/>
              </a:rPr>
              <a:t>https://www.news-medical.net/health/Single-Gene-Genetic-Disorder.aspx</a:t>
            </a:r>
          </a:p>
        </p:txBody>
      </p:sp>
    </p:spTree>
    <p:extLst>
      <p:ext uri="{BB962C8B-B14F-4D97-AF65-F5344CB8AC3E}">
        <p14:creationId xmlns:p14="http://schemas.microsoft.com/office/powerpoint/2010/main" val="1429153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7C989E6-446C-FCB8-BCC5-E94CA32016FB}"/>
              </a:ext>
            </a:extLst>
          </p:cNvPr>
          <p:cNvPicPr>
            <a:picLocks noChangeAspect="1"/>
          </p:cNvPicPr>
          <p:nvPr/>
        </p:nvPicPr>
        <p:blipFill>
          <a:blip r:embed="rId2"/>
          <a:stretch>
            <a:fillRect/>
          </a:stretch>
        </p:blipFill>
        <p:spPr>
          <a:xfrm>
            <a:off x="2404800" y="103852"/>
            <a:ext cx="7193412" cy="6682435"/>
          </a:xfrm>
          <a:prstGeom prst="rect">
            <a:avLst/>
          </a:prstGeom>
        </p:spPr>
      </p:pic>
      <p:sp>
        <p:nvSpPr>
          <p:cNvPr id="6" name="TextBox 5">
            <a:extLst>
              <a:ext uri="{FF2B5EF4-FFF2-40B4-BE49-F238E27FC236}">
                <a16:creationId xmlns:a16="http://schemas.microsoft.com/office/drawing/2014/main" id="{C69B3201-FDBE-B63B-6376-E3AFD5EEB3AF}"/>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26983921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CCFC03A-5A8D-69DC-98B6-51A274613E88}"/>
              </a:ext>
            </a:extLst>
          </p:cNvPr>
          <p:cNvPicPr>
            <a:picLocks noChangeAspect="1"/>
          </p:cNvPicPr>
          <p:nvPr/>
        </p:nvPicPr>
        <p:blipFill>
          <a:blip r:embed="rId2"/>
          <a:stretch>
            <a:fillRect/>
          </a:stretch>
        </p:blipFill>
        <p:spPr>
          <a:xfrm>
            <a:off x="2283436" y="0"/>
            <a:ext cx="7625127" cy="6858000"/>
          </a:xfrm>
          <a:prstGeom prst="rect">
            <a:avLst/>
          </a:prstGeom>
        </p:spPr>
      </p:pic>
      <p:sp>
        <p:nvSpPr>
          <p:cNvPr id="5" name="TextBox 4">
            <a:extLst>
              <a:ext uri="{FF2B5EF4-FFF2-40B4-BE49-F238E27FC236}">
                <a16:creationId xmlns:a16="http://schemas.microsoft.com/office/drawing/2014/main" id="{9755D52B-0FFA-D122-E36E-72BB16C047B1}"/>
              </a:ext>
            </a:extLst>
          </p:cNvPr>
          <p:cNvSpPr txBox="1"/>
          <p:nvPr/>
        </p:nvSpPr>
        <p:spPr>
          <a:xfrm>
            <a:off x="9568329" y="6478489"/>
            <a:ext cx="2534024" cy="230832"/>
          </a:xfrm>
          <a:prstGeom prst="rect">
            <a:avLst/>
          </a:prstGeom>
          <a:noFill/>
        </p:spPr>
        <p:txBody>
          <a:bodyPr wrap="square">
            <a:spAutoFit/>
          </a:bodyPr>
          <a:lstStyle/>
          <a:p>
            <a:pPr algn="r"/>
            <a:r>
              <a:rPr lang="en-US" sz="900" dirty="0">
                <a:latin typeface="Calibri Light" panose="020F0302020204030204" pitchFamily="34" charset="0"/>
              </a:rPr>
              <a:t>https://medlineplus.gov/genetics/</a:t>
            </a:r>
          </a:p>
        </p:txBody>
      </p:sp>
    </p:spTree>
    <p:extLst>
      <p:ext uri="{BB962C8B-B14F-4D97-AF65-F5344CB8AC3E}">
        <p14:creationId xmlns:p14="http://schemas.microsoft.com/office/powerpoint/2010/main" val="40008022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A207AED3-9ABC-4A18-9978-A59B65688B1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5535</TotalTime>
  <Words>2310</Words>
  <Application>Microsoft Office PowerPoint</Application>
  <PresentationFormat>Widescreen</PresentationFormat>
  <Paragraphs>123</Paragraphs>
  <Slides>35</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Calibri Light</vt:lpstr>
      <vt:lpstr>Century Gothic</vt:lpstr>
      <vt:lpstr>Wingdings 3</vt:lpstr>
      <vt:lpstr>Ion</vt:lpstr>
      <vt:lpstr>PowerPoint Presentation</vt:lpstr>
      <vt:lpstr>PowerPoint Presentation</vt:lpstr>
      <vt:lpstr>PowerPoint Presentation</vt:lpstr>
      <vt:lpstr>Quan hệ nhân quả: Biến thể gen và bệnh di truyền</vt:lpstr>
      <vt:lpstr>Genetic classification of hereditary diseases </vt:lpstr>
      <vt:lpstr>PowerPoint Presentation</vt:lpstr>
      <vt:lpstr>Single gene inheritance, examples</vt:lpstr>
      <vt:lpstr>PowerPoint Presentation</vt:lpstr>
      <vt:lpstr>PowerPoint Presentation</vt:lpstr>
      <vt:lpstr>PowerPoint Presentation</vt:lpstr>
      <vt:lpstr>PowerPoint Presentation</vt:lpstr>
      <vt:lpstr>PowerPoint Presentation</vt:lpstr>
      <vt:lpstr>Chromosome diseases, examples</vt:lpstr>
      <vt:lpstr>Genetic diseases of somatic cells</vt:lpstr>
      <vt:lpstr>Genetic diseases of somatic cells, example: cancer</vt:lpstr>
      <vt:lpstr>Genetic diseases of somatic cells, example: epilepsy</vt:lpstr>
      <vt:lpstr>PowerPoint Presentation</vt:lpstr>
      <vt:lpstr>PowerPoint Presentation</vt:lpstr>
      <vt:lpstr>Monogenic vs polygenic diseases</vt:lpstr>
      <vt:lpstr>Multifactorial diseases</vt:lpstr>
      <vt:lpstr>Mitochondrial inheritance</vt:lpstr>
      <vt:lpstr>Mitochondrial inheritance</vt:lpstr>
      <vt:lpstr>PowerPoint Presentation</vt:lpstr>
      <vt:lpstr>PowerPoint Presentation</vt:lpstr>
      <vt:lpstr>The Human Phenotype Ontology (HPO)</vt:lpstr>
      <vt:lpstr>The Human Phenotype Ontology (HPO)</vt:lpstr>
      <vt:lpstr>The Human Phenotype Ontology (HPO)</vt:lpstr>
      <vt:lpstr>The Human Phenotype Ontology (HPO)</vt:lpstr>
      <vt:lpstr>OMIM: An Online Catalog of Human Genes and Genetic Disorders</vt:lpstr>
      <vt:lpstr>NCBI OMIM: An Online Catalog of Human Genes and Genetic Disorders</vt:lpstr>
      <vt:lpstr>NCBI OMIM: An Online Catalog of Human Genes and Genetic Disorders</vt:lpstr>
      <vt:lpstr>ClinVar: Reports of human variations classified for diseases and drug responses </vt:lpstr>
      <vt:lpstr>ClinVar: Reports of human variations classified for diseases and drug responses </vt:lpstr>
      <vt:lpstr>ClinVar: Reports of human variations classified for diseases and drug responses </vt:lpstr>
      <vt:lpstr>Xin chân thành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Luu Loi</dc:creator>
  <cp:lastModifiedBy>Luu Loi</cp:lastModifiedBy>
  <cp:revision>162</cp:revision>
  <dcterms:created xsi:type="dcterms:W3CDTF">2024-11-15T02:34:27Z</dcterms:created>
  <dcterms:modified xsi:type="dcterms:W3CDTF">2025-01-06T01:01:41Z</dcterms:modified>
</cp:coreProperties>
</file>